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3" r:id="rId6"/>
    <p:sldId id="262" r:id="rId7"/>
    <p:sldId id="259" r:id="rId8"/>
    <p:sldId id="270" r:id="rId9"/>
    <p:sldId id="260" r:id="rId10"/>
    <p:sldId id="264" r:id="rId11"/>
    <p:sldId id="269" r:id="rId12"/>
    <p:sldId id="274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73A9-42C0-4FE2-A050-BD9330920FB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5123-50EA-414A-94B3-9604E1C14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1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123-50EA-414A-94B3-9604E1C14E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DF0540-29DA-46D0-8B32-F6784F15453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65196A-7A85-46A3-8A78-472E94071B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5544615" cy="30243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Candara" pitchFamily="34" charset="0"/>
              </a:rPr>
              <a:t/>
            </a:r>
            <a:br>
              <a:rPr lang="ru-RU" sz="4000" dirty="0">
                <a:solidFill>
                  <a:schemeClr val="accent1"/>
                </a:solidFill>
                <a:latin typeface="Candara" pitchFamily="34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Candara" pitchFamily="34" charset="0"/>
              </a:rPr>
              <a:t>Здоровье и болезнь глазами медиков</a:t>
            </a:r>
            <a:br>
              <a:rPr lang="ru-RU" sz="4000" dirty="0" smtClean="0">
                <a:solidFill>
                  <a:schemeClr val="accent1"/>
                </a:solidFill>
                <a:latin typeface="Candara" pitchFamily="34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Candara" pitchFamily="34" charset="0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Candara" pitchFamily="34" charset="0"/>
              </a:rPr>
            </a:br>
            <a:r>
              <a:rPr lang="ru-RU" sz="2000" dirty="0" smtClean="0">
                <a:solidFill>
                  <a:schemeClr val="accent1"/>
                </a:solidFill>
                <a:effectLst/>
                <a:latin typeface="Candara" pitchFamily="34" charset="0"/>
              </a:rPr>
              <a:t>книги о врачах и медицине , написанные самими врачами</a:t>
            </a:r>
            <a:r>
              <a:rPr lang="ru-RU" sz="2000" dirty="0" smtClean="0">
                <a:solidFill>
                  <a:schemeClr val="accent1"/>
                </a:solidFill>
                <a:latin typeface="Candara" pitchFamily="34" charset="0"/>
              </a:rPr>
              <a:t/>
            </a:r>
            <a:br>
              <a:rPr lang="ru-RU" sz="2000" dirty="0" smtClean="0">
                <a:solidFill>
                  <a:schemeClr val="accent1"/>
                </a:solidFill>
                <a:latin typeface="Candara" pitchFamily="34" charset="0"/>
              </a:rPr>
            </a:br>
            <a:endParaRPr lang="ru-RU" sz="2000" dirty="0">
              <a:solidFill>
                <a:schemeClr val="tx2"/>
              </a:solidFill>
              <a:latin typeface="Sweet Mavka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8518" y="116632"/>
            <a:ext cx="6480048" cy="2040632"/>
          </a:xfrm>
        </p:spPr>
        <p:txBody>
          <a:bodyPr>
            <a:normAutofit/>
          </a:bodyPr>
          <a:lstStyle/>
          <a:p>
            <a:pPr algn="ctr"/>
            <a:r>
              <a:rPr lang="ru-RU" sz="1300" dirty="0">
                <a:latin typeface="Capture it" pitchFamily="2" charset="0"/>
              </a:rPr>
              <a:t>ДЕПАРТАМЕНТ ЗДРАВООХРАНЕНИЯ ОРЛОВСКОЙ ОБЛАСТИ</a:t>
            </a:r>
          </a:p>
          <a:p>
            <a:pPr algn="ctr"/>
            <a:r>
              <a:rPr lang="ru-RU" sz="1300" dirty="0">
                <a:latin typeface="Capture it" pitchFamily="2" charset="0"/>
              </a:rPr>
              <a:t>БЮДЖЕТНОЕ УЧРЕЖДЕНИЕ ОРЛОВСКОЙ ОБЛАСТИ </a:t>
            </a:r>
          </a:p>
          <a:p>
            <a:pPr algn="ctr"/>
            <a:r>
              <a:rPr lang="ru-RU" sz="1300" dirty="0">
                <a:latin typeface="Capture it" pitchFamily="2" charset="0"/>
              </a:rPr>
              <a:t>«ОРЛОВСКАЯ НАУЧНАЯ МЕДИЦИНСКАЯ БИБЛИОТЕКА»</a:t>
            </a:r>
          </a:p>
          <a:p>
            <a:pPr algn="ctr"/>
            <a:r>
              <a:rPr lang="ru-RU" sz="1300" dirty="0">
                <a:latin typeface="Capture it" pitchFamily="2" charset="0"/>
              </a:rPr>
              <a:t>Централизованная библиотечная система</a:t>
            </a:r>
          </a:p>
          <a:p>
            <a:pPr algn="ctr"/>
            <a:r>
              <a:rPr lang="ru-RU" sz="1300" dirty="0">
                <a:latin typeface="Capture it" pitchFamily="2" charset="0"/>
              </a:rPr>
              <a:t>Россия, 302027, г. Орел, ул. Приборостроительная, д. 42, тел./факс (4862) 41-01-33; 41-01-34; 41-00-04</a:t>
            </a:r>
          </a:p>
          <a:p>
            <a:pPr algn="ctr"/>
            <a:endParaRPr lang="ru-RU" sz="13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8132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pture it" pitchFamily="2" charset="0"/>
              </a:rPr>
              <a:t>Орел, </a:t>
            </a:r>
            <a:r>
              <a:rPr lang="ru-RU" dirty="0" smtClean="0">
                <a:latin typeface="Capture it" pitchFamily="2" charset="0"/>
              </a:rPr>
              <a:t>2024</a:t>
            </a:r>
            <a:endParaRPr lang="ru-RU" dirty="0">
              <a:latin typeface="Capture it" pitchFamily="2" charset="0"/>
            </a:endParaRPr>
          </a:p>
        </p:txBody>
      </p:sp>
      <p:pic>
        <p:nvPicPr>
          <p:cNvPr id="1027" name="Picture 3" descr="C:\Users\Komplektovanie\Desktop\image_image_712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9" r="-2325" b="25062"/>
          <a:stretch/>
        </p:blipFill>
        <p:spPr bwMode="auto">
          <a:xfrm>
            <a:off x="5652120" y="1848465"/>
            <a:ext cx="3232813" cy="45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Дроздов М.И. На страже здоровья. Записки врача. -Орел: Издательство «Вешние воды», 2014.- 120с.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2951018" cy="3936076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3657600" cy="4525963"/>
          </a:xfrm>
        </p:spPr>
        <p:txBody>
          <a:bodyPr>
            <a:normAutofit/>
          </a:bodyPr>
          <a:lstStyle/>
          <a:p>
            <a:endParaRPr lang="ru-RU" sz="1400" dirty="0" smtClean="0">
              <a:latin typeface="Sweet Mavka Script" pitchFamily="66" charset="0"/>
            </a:endParaRPr>
          </a:p>
          <a:p>
            <a:r>
              <a:rPr lang="ru-RU" sz="1400" dirty="0" smtClean="0">
                <a:latin typeface="Sweet Mavka Script" pitchFamily="66" charset="0"/>
              </a:rPr>
              <a:t>«На страже здоровья»-  книга, написанная орловским врачом, Михаилом Ивановичем Дроздовым.</a:t>
            </a:r>
          </a:p>
          <a:p>
            <a:r>
              <a:rPr lang="ru-RU" sz="1400" dirty="0" smtClean="0">
                <a:latin typeface="Sweet Mavka Script" pitchFamily="66" charset="0"/>
              </a:rPr>
              <a:t> В ней жизненный путь и профессиональные советы молодым врачам, развитие медицины в Орловской области в 20 веке. </a:t>
            </a:r>
          </a:p>
          <a:p>
            <a:r>
              <a:rPr lang="ru-RU" sz="1400" dirty="0" smtClean="0">
                <a:latin typeface="Sweet Mavka Script" pitchFamily="66" charset="0"/>
              </a:rPr>
              <a:t>Тяжелые годы военного времени и послевоенной разрухи, медицинский институт, необычная медицинская практика на Балтийском флоте и в сельской больнице. Путь от земского врача до крупного специалиста – лечебника, организатора оказания поликлинической и стационарной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7312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229200"/>
            <a:ext cx="3466728" cy="1143000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tx2"/>
                </a:solidFill>
                <a:latin typeface="Capture it" pitchFamily="2" charset="0"/>
              </a:rPr>
              <a:t>Буткевич</a:t>
            </a:r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 Л.А. Солдаты милосердия записки фронтовой </a:t>
            </a:r>
            <a:r>
              <a:rPr lang="ru-RU" sz="1400" dirty="0" err="1" smtClean="0">
                <a:solidFill>
                  <a:schemeClr val="tx2"/>
                </a:solidFill>
                <a:latin typeface="Capture it" pitchFamily="2" charset="0"/>
              </a:rPr>
              <a:t>медсетры</a:t>
            </a:r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. – Пермь: «Пермское книжное издательство».-1987.-194с.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404664"/>
            <a:ext cx="3635896" cy="6048672"/>
          </a:xfrm>
        </p:spPr>
        <p:txBody>
          <a:bodyPr>
            <a:normAutofit/>
          </a:bodyPr>
          <a:lstStyle/>
          <a:p>
            <a:endParaRPr lang="ru-RU" sz="1400" dirty="0" smtClean="0">
              <a:latin typeface="Sweet Mavka Script" pitchFamily="66" charset="0"/>
            </a:endParaRPr>
          </a:p>
          <a:p>
            <a:r>
              <a:rPr lang="ru-RU" sz="1400" dirty="0">
                <a:latin typeface="Sweet Mavka Script" pitchFamily="66" charset="0"/>
              </a:rPr>
              <a:t>О фронтовых буднях медицинских работников </a:t>
            </a:r>
            <a:r>
              <a:rPr lang="ru-RU" sz="1400" dirty="0" smtClean="0">
                <a:latin typeface="Sweet Mavka Script" pitchFamily="66" charset="0"/>
              </a:rPr>
              <a:t>пишет </a:t>
            </a:r>
            <a:r>
              <a:rPr lang="ru-RU" sz="1400" dirty="0">
                <a:latin typeface="Sweet Mavka Script" pitchFamily="66" charset="0"/>
              </a:rPr>
              <a:t>Любовь Алексеевна </a:t>
            </a:r>
            <a:r>
              <a:rPr lang="ru-RU" sz="1400" dirty="0" err="1">
                <a:latin typeface="Sweet Mavka Script" pitchFamily="66" charset="0"/>
              </a:rPr>
              <a:t>Буткевич</a:t>
            </a:r>
            <a:r>
              <a:rPr lang="ru-RU" sz="1400" dirty="0">
                <a:latin typeface="Sweet Mavka Script" pitchFamily="66" charset="0"/>
              </a:rPr>
              <a:t> </a:t>
            </a:r>
            <a:r>
              <a:rPr lang="ru-RU" sz="1400" dirty="0" smtClean="0">
                <a:latin typeface="Sweet Mavka Script" pitchFamily="66" charset="0"/>
              </a:rPr>
              <a:t>. В </a:t>
            </a:r>
            <a:r>
              <a:rPr lang="ru-RU" sz="1400" dirty="0">
                <a:latin typeface="Sweet Mavka Script" pitchFamily="66" charset="0"/>
              </a:rPr>
              <a:t>годы </a:t>
            </a:r>
            <a:r>
              <a:rPr lang="ru-RU" sz="1400" dirty="0" smtClean="0">
                <a:latin typeface="Sweet Mavka Script" pitchFamily="66" charset="0"/>
              </a:rPr>
              <a:t>Великой Отечественной войны  она была </a:t>
            </a:r>
            <a:r>
              <a:rPr lang="ru-RU" sz="1400" dirty="0">
                <a:latin typeface="Sweet Mavka Script" pitchFamily="66" charset="0"/>
              </a:rPr>
              <a:t>медицинской сестрой </a:t>
            </a:r>
            <a:r>
              <a:rPr lang="ru-RU" sz="1400" dirty="0" smtClean="0">
                <a:latin typeface="Sweet Mavka Script" pitchFamily="66" charset="0"/>
              </a:rPr>
              <a:t>хирургического </a:t>
            </a:r>
            <a:r>
              <a:rPr lang="ru-RU" sz="1400" dirty="0">
                <a:latin typeface="Sweet Mavka Script" pitchFamily="66" charset="0"/>
              </a:rPr>
              <a:t>полевого подвижного госпиталя, входившего в состав 38-й армии 1-го Украинского фронта. Вместе с боевыми товарищами прошла огненными дорогами от Курской дуги до Германии, Польши и Чехословакии. Награждена многими медалями. </a:t>
            </a:r>
          </a:p>
          <a:p>
            <a:r>
              <a:rPr lang="ru-RU" sz="1400" dirty="0" smtClean="0">
                <a:latin typeface="Sweet Mavka Script" pitchFamily="66" charset="0"/>
              </a:rPr>
              <a:t>На фронтах Великой Отечественной войны работали более 200 тысяч врачей и около полумиллиона человек среднего медицинского персонала, миллионная армия санинструкторов и санитаров. Они  спасли жизни и возвратили в строй  более 90 процентов  больных солдат и офицеров, 72 процента раненных…Успехи эти по своему значению и объему равны выигрышу крупнейших стратегических сражений.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338"/>
            <a:ext cx="2736304" cy="4900830"/>
          </a:xfrm>
        </p:spPr>
      </p:pic>
      <p:pic>
        <p:nvPicPr>
          <p:cNvPr id="1027" name="Picture 3" descr="C:\Users\Komplektovanie\Desktop\буткевич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53"/>
            <a:ext cx="2592288" cy="3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20688"/>
            <a:ext cx="3034680" cy="1143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Capture it" pitchFamily="2" charset="0"/>
              </a:rPr>
              <a:t>Глязер</a:t>
            </a:r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. Г. Драматическая медицина.- «Молодая гвардия».-1962.-216 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3429000"/>
            <a:ext cx="5112568" cy="3168352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latin typeface="Sweet Mavka Script" pitchFamily="66" charset="0"/>
              </a:rPr>
              <a:t>  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«Светя другим, сгораю» — эти слова известный голландский медик Ван </a:t>
            </a:r>
            <a:r>
              <a:rPr lang="ru-RU" sz="1400" b="0" dirty="0" err="1" smtClean="0">
                <a:solidFill>
                  <a:schemeClr val="tx1"/>
                </a:solidFill>
                <a:latin typeface="Sweet Mavka Script" pitchFamily="66" charset="0"/>
              </a:rPr>
              <a:t>Тюльп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 предложил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сделать девизом врачей, а горящую свечу — их гербом, символом.</a:t>
            </a:r>
          </a:p>
          <a:p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Слова эти с полным правом можно поставить эпиграфом к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книге известного австрийского ученого,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общественного деятеля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, популяризатора науки профессора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Гуго </a:t>
            </a:r>
            <a:r>
              <a:rPr lang="ru-RU" sz="1400" b="0" dirty="0" err="1">
                <a:solidFill>
                  <a:schemeClr val="tx1"/>
                </a:solidFill>
                <a:latin typeface="Sweet Mavka Script" pitchFamily="66" charset="0"/>
              </a:rPr>
              <a:t>Глязера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.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Научно-популярная книга «Драматическая медицина.»  повествует  о медицинских исследованиях в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XIX—XX веках, связанных с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проведением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учеными экспериментов на самих себе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.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   Опыты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врачей на самих себе — смертельно опасные и нередко кончавшиеся гибелью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 были  свидетельством всецелого  поглощения  своей профессией, самоотдачи  ради жизней других людей, ради продвижения науки. Но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только замечательный историк медицины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 профессор 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Гуго </a:t>
            </a:r>
            <a:r>
              <a:rPr lang="ru-RU" sz="1400" b="0" dirty="0" err="1">
                <a:solidFill>
                  <a:schemeClr val="tx1"/>
                </a:solidFill>
                <a:latin typeface="Sweet Mavka Script" pitchFamily="66" charset="0"/>
              </a:rPr>
              <a:t>Глязер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 сделал их темой </a:t>
            </a:r>
            <a:r>
              <a:rPr lang="ru-RU" sz="1400" b="0" dirty="0" smtClean="0">
                <a:solidFill>
                  <a:schemeClr val="tx1"/>
                </a:solidFill>
                <a:latin typeface="Sweet Mavka Script" pitchFamily="66" charset="0"/>
              </a:rPr>
              <a:t> своей книги</a:t>
            </a:r>
            <a:r>
              <a:rPr lang="ru-RU" sz="1400" b="0" dirty="0">
                <a:solidFill>
                  <a:schemeClr val="tx1"/>
                </a:solidFill>
                <a:latin typeface="Sweet Mavka Script" pitchFamily="66" charset="0"/>
              </a:rPr>
              <a:t>.</a:t>
            </a:r>
            <a:endParaRPr lang="ru-RU" sz="1400" b="0" dirty="0" smtClean="0">
              <a:solidFill>
                <a:schemeClr val="tx1"/>
              </a:solidFill>
              <a:latin typeface="Sweet Mavka Script" pitchFamily="66" charset="0"/>
            </a:endParaRPr>
          </a:p>
          <a:p>
            <a:endParaRPr lang="ru-RU" sz="1400" dirty="0">
              <a:latin typeface="Sweet Mavka Script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3"/>
            <a:ext cx="2067788" cy="32403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212" r="23268"/>
          <a:stretch/>
        </p:blipFill>
        <p:spPr>
          <a:xfrm>
            <a:off x="107504" y="116632"/>
            <a:ext cx="3384376" cy="5400600"/>
          </a:xfrm>
        </p:spPr>
      </p:pic>
    </p:spTree>
    <p:extLst>
      <p:ext uri="{BB962C8B-B14F-4D97-AF65-F5344CB8AC3E}">
        <p14:creationId xmlns:p14="http://schemas.microsoft.com/office/powerpoint/2010/main" val="36780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908720"/>
            <a:ext cx="2458616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apture it" pitchFamily="2" charset="0"/>
              </a:rPr>
              <a:t>Вересаев В.В. Записки врача: повести, рассказы.-Тула. -1987.-428с.</a:t>
            </a:r>
            <a:endParaRPr lang="ru-RU" sz="1400" dirty="0">
              <a:latin typeface="Capture i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3284984"/>
            <a:ext cx="5256584" cy="3327648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latin typeface="Sweet Mavka Script" pitchFamily="66" charset="0"/>
              </a:rPr>
              <a:t>     </a:t>
            </a:r>
            <a:r>
              <a:rPr lang="ru-RU" sz="1400" b="0" dirty="0" smtClean="0">
                <a:latin typeface="Sweet Mavka Script" pitchFamily="66" charset="0"/>
              </a:rPr>
              <a:t>Благодаря этой книге  профессию врача выбрали для себя представители уже нескольких поколений. Викентий Вересаев – выдающийся писатель и врач в  своей книге «Записки врача»  откровенно  </a:t>
            </a:r>
            <a:r>
              <a:rPr lang="ru-RU" sz="1400" b="0" dirty="0">
                <a:latin typeface="Sweet Mavka Script" pitchFamily="66" charset="0"/>
              </a:rPr>
              <a:t>и </a:t>
            </a:r>
            <a:r>
              <a:rPr lang="ru-RU" sz="1400" b="0" dirty="0" smtClean="0">
                <a:latin typeface="Sweet Mavka Script" pitchFamily="66" charset="0"/>
              </a:rPr>
              <a:t> без прикрас  рассуждает о медицине своего времени,  об отношениях между  врачом </a:t>
            </a:r>
            <a:r>
              <a:rPr lang="ru-RU" sz="1400" b="0" dirty="0">
                <a:latin typeface="Sweet Mavka Script" pitchFamily="66" charset="0"/>
              </a:rPr>
              <a:t>и </a:t>
            </a:r>
            <a:r>
              <a:rPr lang="ru-RU" sz="1400" b="0" dirty="0" smtClean="0">
                <a:latin typeface="Sweet Mavka Script" pitchFamily="66" charset="0"/>
              </a:rPr>
              <a:t>пациентом. </a:t>
            </a:r>
            <a:r>
              <a:rPr lang="ru-RU" sz="1400" b="0" dirty="0">
                <a:latin typeface="Sweet Mavka Script" pitchFamily="66" charset="0"/>
              </a:rPr>
              <a:t>Он </a:t>
            </a:r>
            <a:r>
              <a:rPr lang="ru-RU" sz="1400" b="0" dirty="0" smtClean="0">
                <a:latin typeface="Sweet Mavka Script" pitchFamily="66" charset="0"/>
              </a:rPr>
              <a:t>раскрывает </a:t>
            </a:r>
            <a:r>
              <a:rPr lang="ru-RU" sz="1400" b="0" dirty="0">
                <a:latin typeface="Sweet Mavka Script" pitchFamily="66" charset="0"/>
              </a:rPr>
              <a:t>перед читателем малоизвестные глубины </a:t>
            </a:r>
            <a:r>
              <a:rPr lang="ru-RU" sz="1400" b="0" dirty="0" smtClean="0">
                <a:latin typeface="Sweet Mavka Script" pitchFamily="66" charset="0"/>
              </a:rPr>
              <a:t>переживаний  доктора,   порой  вынужденного </a:t>
            </a:r>
            <a:r>
              <a:rPr lang="ru-RU" sz="1400" b="0" dirty="0">
                <a:latin typeface="Sweet Mavka Script" pitchFamily="66" charset="0"/>
              </a:rPr>
              <a:t>притворства, </a:t>
            </a:r>
            <a:r>
              <a:rPr lang="ru-RU" sz="1400" b="0" dirty="0" smtClean="0">
                <a:latin typeface="Sweet Mavka Script" pitchFamily="66" charset="0"/>
              </a:rPr>
              <a:t>несовершенство </a:t>
            </a:r>
            <a:r>
              <a:rPr lang="ru-RU" sz="1400" b="0" dirty="0">
                <a:latin typeface="Sweet Mavka Script" pitchFamily="66" charset="0"/>
              </a:rPr>
              <a:t>назначаемых лечений. Особенностью книги является большое количество философских, этических и психологических размышлений о профессии врача, перемежающихся с клиническими картинами безжалостных заболеваний. Тонко и умно описаны сложные медицинские случаи</a:t>
            </a:r>
            <a:r>
              <a:rPr lang="ru-RU" sz="1400" b="0" dirty="0" smtClean="0">
                <a:latin typeface="Sweet Mavka Script" pitchFamily="66" charset="0"/>
              </a:rPr>
              <a:t>, научные опыты, неточные </a:t>
            </a:r>
            <a:r>
              <a:rPr lang="ru-RU" sz="1400" b="0" dirty="0">
                <a:latin typeface="Sweet Mavka Script" pitchFamily="66" charset="0"/>
              </a:rPr>
              <a:t>диагнозы, бессилие науки и сострадательность врачебного сердца. </a:t>
            </a:r>
            <a:endParaRPr lang="ru-RU" sz="1400" b="0" dirty="0" smtClean="0">
              <a:latin typeface="Sweet Mavka Script" pitchFamily="66" charset="0"/>
            </a:endParaRPr>
          </a:p>
          <a:p>
            <a:r>
              <a:rPr lang="ru-RU" sz="1400" b="0" dirty="0" smtClean="0">
                <a:latin typeface="Sweet Mavka Script" pitchFamily="66" charset="0"/>
              </a:rPr>
              <a:t>      Это </a:t>
            </a:r>
            <a:r>
              <a:rPr lang="ru-RU" sz="1400" b="0" dirty="0">
                <a:latin typeface="Sweet Mavka Script" pitchFamily="66" charset="0"/>
              </a:rPr>
              <a:t>не привычный нам рассказ о буднях врачей и пациентов, не </a:t>
            </a:r>
            <a:r>
              <a:rPr lang="ru-RU" sz="1400" b="0" dirty="0" smtClean="0">
                <a:latin typeface="Sweet Mavka Script" pitchFamily="66" charset="0"/>
              </a:rPr>
              <a:t>автобиография, хотя автор </a:t>
            </a:r>
            <a:r>
              <a:rPr lang="ru-RU" sz="1400" b="0" dirty="0">
                <a:latin typeface="Sweet Mavka Script" pitchFamily="66" charset="0"/>
              </a:rPr>
              <a:t>рассказывает прежде всего о себе, о своем восприятии и своих переживаниях </a:t>
            </a:r>
            <a:r>
              <a:rPr lang="ru-RU" sz="1400" b="0" dirty="0" smtClean="0">
                <a:latin typeface="Sweet Mavka Script" pitchFamily="66" charset="0"/>
              </a:rPr>
              <a:t>. Эта </a:t>
            </a:r>
            <a:r>
              <a:rPr lang="ru-RU" sz="1400" b="0" dirty="0">
                <a:latin typeface="Sweet Mavka Script" pitchFamily="66" charset="0"/>
              </a:rPr>
              <a:t>книга </a:t>
            </a:r>
            <a:r>
              <a:rPr lang="ru-RU" sz="1400" b="0" dirty="0" smtClean="0">
                <a:latin typeface="Sweet Mavka Script" pitchFamily="66" charset="0"/>
              </a:rPr>
              <a:t>-спор </a:t>
            </a:r>
            <a:r>
              <a:rPr lang="ru-RU" sz="1400" b="0" dirty="0">
                <a:latin typeface="Sweet Mavka Script" pitchFamily="66" charset="0"/>
              </a:rPr>
              <a:t>с самим собой о морально - этической стороне практической медицины и медицинской науки. И пусть </a:t>
            </a:r>
            <a:r>
              <a:rPr lang="ru-RU" sz="1400" b="0" dirty="0" smtClean="0">
                <a:latin typeface="Sweet Mavka Script" pitchFamily="66" charset="0"/>
              </a:rPr>
              <a:t>написана она очень давно и многое с тех пор </a:t>
            </a:r>
          </a:p>
          <a:p>
            <a:r>
              <a:rPr lang="ru-RU" sz="1400" b="0" dirty="0" smtClean="0">
                <a:latin typeface="Sweet Mavka Script" pitchFamily="66" charset="0"/>
              </a:rPr>
              <a:t> поменялось , но проблемы </a:t>
            </a:r>
            <a:r>
              <a:rPr lang="ru-RU" sz="1400" b="0" dirty="0">
                <a:latin typeface="Sweet Mavka Script" pitchFamily="66" charset="0"/>
              </a:rPr>
              <a:t>поднятые в </a:t>
            </a:r>
            <a:r>
              <a:rPr lang="ru-RU" sz="1400" b="0" dirty="0" smtClean="0">
                <a:latin typeface="Sweet Mavka Script" pitchFamily="66" charset="0"/>
              </a:rPr>
              <a:t> ней </a:t>
            </a:r>
            <a:r>
              <a:rPr lang="ru-RU" sz="1400" b="0" dirty="0">
                <a:latin typeface="Sweet Mavka Script" pitchFamily="66" charset="0"/>
              </a:rPr>
              <a:t>актуальны и сегодня.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36" y="44450"/>
            <a:ext cx="2283231" cy="309721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3384376" cy="5688633"/>
          </a:xfrm>
        </p:spPr>
      </p:pic>
    </p:spTree>
    <p:extLst>
      <p:ext uri="{BB962C8B-B14F-4D97-AF65-F5344CB8AC3E}">
        <p14:creationId xmlns:p14="http://schemas.microsoft.com/office/powerpoint/2010/main" val="380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lektovanie\Desktop\день медработника\фото книг\jdRpMTw6qCql3Coe6de9Nt6BGgeotdcAqt5bdPGZUmBiUpIkJahWQqySYZIEZ1riia0e05O75tXCqTecrOW4Ej-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plektovanie\Desktop\день медработника\фото книг\EENnpbteeV_p7Z5duWWarRd6OkqhsbfDGru22gQZIa0akYO6iuAErOmo0J6gjvgC1uUevTj6qonEaXnfjC47li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230425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mplektovanie\Desktop\день медработника\фото книг\Ma1K4Tjey3_4DTfKRti4DdM78M4Ld2DrxUr3SfYsKu3DkGDqQ-WTFMdxZPTlhz2uAm3IXiYXN56BhayO7-Y9bjx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0"/>
            <a:ext cx="2304255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144" y="46180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weet Mavka Script" pitchFamily="66" charset="0"/>
              </a:rPr>
              <a:t>Эти и многие другие книги о профессии спасающей жизни, написанные  выдающимися медиками, вы найдете в Орловской научной медицинской библиотеке. </a:t>
            </a:r>
          </a:p>
        </p:txBody>
      </p:sp>
      <p:pic>
        <p:nvPicPr>
          <p:cNvPr id="1029" name="Picture 5" descr="C:\Users\Komplektovanie\Desktop\день медработника\фото книг\bO-Pn0BUmtjLH5j7VrHaBuwoKNdpYAVPm6lV3I8uE77K7mfCBA45s54N7dNLIEn-Hv9RhHQU7xK7cT25yfhMiGL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5818976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Sweet Mavka Script" pitchFamily="66" charset="0"/>
              </a:rPr>
              <a:t/>
            </a:r>
            <a:br>
              <a:rPr lang="ru-RU" sz="1400" dirty="0" smtClean="0">
                <a:latin typeface="Sweet Mavka Script" pitchFamily="66" charset="0"/>
              </a:rPr>
            </a:br>
            <a:r>
              <a:rPr lang="ru-RU" sz="1800" dirty="0">
                <a:latin typeface="Sweet Mavka Script" pitchFamily="66" charset="0"/>
              </a:rPr>
              <a:t> </a:t>
            </a:r>
            <a:r>
              <a:rPr lang="ru-RU" sz="1800" dirty="0" smtClean="0">
                <a:latin typeface="Sweet Mavka Script" pitchFamily="66" charset="0"/>
              </a:rPr>
              <a:t>        </a:t>
            </a:r>
            <a:r>
              <a:rPr lang="ru-RU" sz="1800" b="1" dirty="0" smtClean="0">
                <a:latin typeface="Sweet Mavka Script" pitchFamily="66" charset="0"/>
              </a:rPr>
              <a:t>Ч</a:t>
            </a:r>
            <a:r>
              <a:rPr lang="ru-RU" sz="1800" dirty="0" smtClean="0">
                <a:latin typeface="Sweet Mavka Script" pitchFamily="66" charset="0"/>
              </a:rPr>
              <a:t>то означает  посвятить свою жизнь медицине, профессиям  врача, фельдшера  или медицинской сестры, которые напрямую связаны </a:t>
            </a:r>
            <a:r>
              <a:rPr lang="ru-RU" sz="1800" dirty="0">
                <a:latin typeface="Sweet Mavka Script" pitchFamily="66" charset="0"/>
              </a:rPr>
              <a:t>с ответственностью за жизнь и здоровье других людей?  Каким должен быть профессионал своего дела, отвечающий за самое важное, что имеет в этом мире  человек</a:t>
            </a:r>
            <a:r>
              <a:rPr lang="ru-RU" sz="1800" dirty="0" smtClean="0">
                <a:latin typeface="Sweet Mavka Script" pitchFamily="66" charset="0"/>
              </a:rPr>
              <a:t>?</a:t>
            </a:r>
            <a:br>
              <a:rPr lang="ru-RU" sz="1800" dirty="0" smtClean="0">
                <a:latin typeface="Sweet Mavka Script" pitchFamily="66" charset="0"/>
              </a:rPr>
            </a:br>
            <a:r>
              <a:rPr lang="ru-RU" sz="1800" dirty="0">
                <a:latin typeface="Sweet Mavka Script" pitchFamily="66" charset="0"/>
              </a:rPr>
              <a:t/>
            </a:r>
            <a:br>
              <a:rPr lang="ru-RU" sz="1800" dirty="0">
                <a:latin typeface="Sweet Mavka Script" pitchFamily="66" charset="0"/>
              </a:rPr>
            </a:br>
            <a:r>
              <a:rPr lang="ru-RU" sz="1800" dirty="0" smtClean="0">
                <a:latin typeface="Sweet Mavka Script" pitchFamily="66" charset="0"/>
              </a:rPr>
              <a:t>        Разве </a:t>
            </a:r>
            <a:r>
              <a:rPr lang="ru-RU" sz="1800" dirty="0">
                <a:latin typeface="Sweet Mavka Script" pitchFamily="66" charset="0"/>
              </a:rPr>
              <a:t>может рассказать об этом кто – </a:t>
            </a:r>
            <a:r>
              <a:rPr lang="ru-RU" sz="1800" dirty="0" smtClean="0">
                <a:latin typeface="Sweet Mavka Script" pitchFamily="66" charset="0"/>
              </a:rPr>
              <a:t>либо </a:t>
            </a:r>
            <a:r>
              <a:rPr lang="ru-RU" sz="1800" dirty="0">
                <a:latin typeface="Sweet Mavka Script" pitchFamily="66" charset="0"/>
              </a:rPr>
              <a:t>лучше того, кто знает, что это за труд, лучше того, кто несет это бремя на себе</a:t>
            </a:r>
            <a:r>
              <a:rPr lang="ru-RU" sz="1800" dirty="0" smtClean="0">
                <a:latin typeface="Sweet Mavka Script" pitchFamily="66" charset="0"/>
              </a:rPr>
              <a:t>?</a:t>
            </a:r>
            <a:br>
              <a:rPr lang="ru-RU" sz="1800" dirty="0" smtClean="0">
                <a:latin typeface="Sweet Mavka Script" pitchFamily="66" charset="0"/>
              </a:rPr>
            </a:br>
            <a:r>
              <a:rPr lang="ru-RU" sz="1800" dirty="0">
                <a:latin typeface="Sweet Mavka Script" pitchFamily="66" charset="0"/>
              </a:rPr>
              <a:t/>
            </a:r>
            <a:br>
              <a:rPr lang="ru-RU" sz="1800" dirty="0">
                <a:latin typeface="Sweet Mavka Script" pitchFamily="66" charset="0"/>
              </a:rPr>
            </a:br>
            <a:r>
              <a:rPr lang="ru-RU" sz="1800" dirty="0" smtClean="0">
                <a:latin typeface="Sweet Mavka Script" pitchFamily="66" charset="0"/>
              </a:rPr>
              <a:t>        О </a:t>
            </a:r>
            <a:r>
              <a:rPr lang="ru-RU" sz="1800" dirty="0">
                <a:latin typeface="Sweet Mavka Script" pitchFamily="66" charset="0"/>
              </a:rPr>
              <a:t>благородной профессии, самой гуманной  и необходимой повествуют на страницах своих книг выдающиеся люди, посвятившие медицине жизнь. Их безграничный талант нашел свое воплощение не только в медицине, науке или преподавательской деятельности, но и в  литературе. Этот  их дар позволил  проникнуть читателю в глубины личности врача. Ведь именно личность определяет направление исканий человека и их результат. Авторы стали для читателя проводниками в мир медицинских будней, моменты научных исканий, порой  поражений и, обязательно, жизнеутверждающих  открытий и побед</a:t>
            </a:r>
            <a:r>
              <a:rPr lang="ru-RU" sz="1800" dirty="0" smtClean="0">
                <a:latin typeface="Sweet Mavka Script" pitchFamily="66" charset="0"/>
              </a:rPr>
              <a:t>.</a:t>
            </a:r>
            <a:br>
              <a:rPr lang="ru-RU" sz="1800" dirty="0" smtClean="0">
                <a:latin typeface="Sweet Mavka Script" pitchFamily="66" charset="0"/>
              </a:rPr>
            </a:br>
            <a:r>
              <a:rPr lang="ru-RU" sz="1800" dirty="0">
                <a:latin typeface="Sweet Mavka Script" pitchFamily="66" charset="0"/>
              </a:rPr>
              <a:t/>
            </a:r>
            <a:br>
              <a:rPr lang="ru-RU" sz="1800" dirty="0">
                <a:latin typeface="Sweet Mavka Script" pitchFamily="66" charset="0"/>
              </a:rPr>
            </a:br>
            <a:r>
              <a:rPr lang="ru-RU" sz="1800" dirty="0">
                <a:latin typeface="Sweet Mavka Script" pitchFamily="66" charset="0"/>
              </a:rPr>
              <a:t> </a:t>
            </a:r>
            <a:r>
              <a:rPr lang="ru-RU" sz="1800" dirty="0" smtClean="0">
                <a:latin typeface="Sweet Mavka Script" pitchFamily="66" charset="0"/>
              </a:rPr>
              <a:t>        В </a:t>
            </a:r>
            <a:r>
              <a:rPr lang="ru-RU" sz="1800" dirty="0">
                <a:latin typeface="Sweet Mavka Script" pitchFamily="66" charset="0"/>
              </a:rPr>
              <a:t>предлагаемой подборке собраны </a:t>
            </a:r>
            <a:r>
              <a:rPr lang="ru-RU" sz="1800" dirty="0" smtClean="0">
                <a:latin typeface="Sweet Mavka Script" pitchFamily="66" charset="0"/>
              </a:rPr>
              <a:t>книги, </a:t>
            </a:r>
            <a:r>
              <a:rPr lang="ru-RU" sz="1800" dirty="0">
                <a:latin typeface="Sweet Mavka Script" pitchFamily="66" charset="0"/>
              </a:rPr>
              <a:t>написанные талантливыми врачами, которые раскрывают самое сокровенное о своей профессии, о медицине, которые живут и дышат ей. Их таланты и стремления заряжают своей энергией. Большинство этих книг давно стали классикой литературы о медиках. Они будут интересны  самому широкому кругу  читателей, </a:t>
            </a:r>
            <a:r>
              <a:rPr lang="ru-RU" sz="1800" dirty="0" smtClean="0">
                <a:latin typeface="Sweet Mavka Script" pitchFamily="66" charset="0"/>
              </a:rPr>
              <a:t>ведь взаимоотношения врача и пациента так или иначе встают на пути каждого человека, а проблема здоровья и его сохранения является всеобщей. Ну а для </a:t>
            </a:r>
            <a:r>
              <a:rPr lang="ru-RU" sz="1800" dirty="0">
                <a:latin typeface="Sweet Mavka Script" pitchFamily="66" charset="0"/>
              </a:rPr>
              <a:t>людей из </a:t>
            </a:r>
            <a:r>
              <a:rPr lang="ru-RU" sz="1800" dirty="0" smtClean="0">
                <a:latin typeface="Sweet Mavka Script" pitchFamily="66" charset="0"/>
              </a:rPr>
              <a:t>медицинской среды </a:t>
            </a:r>
            <a:r>
              <a:rPr lang="ru-RU" sz="1800" dirty="0">
                <a:latin typeface="Sweet Mavka Script" pitchFamily="66" charset="0"/>
              </a:rPr>
              <a:t>каждая из этих книг </a:t>
            </a:r>
            <a:r>
              <a:rPr lang="ru-RU" sz="1800" dirty="0" smtClean="0">
                <a:latin typeface="Sweet Mavka Script" pitchFamily="66" charset="0"/>
              </a:rPr>
              <a:t> </a:t>
            </a:r>
            <a:r>
              <a:rPr lang="ru-RU" sz="1800" dirty="0">
                <a:latin typeface="Sweet Mavka Script" pitchFamily="66" charset="0"/>
              </a:rPr>
              <a:t>своеобразный профессиональный  ориентир. </a:t>
            </a:r>
            <a:br>
              <a:rPr lang="ru-RU" sz="1800" dirty="0">
                <a:latin typeface="Sweet Mavka Script" pitchFamily="66" charset="0"/>
              </a:rPr>
            </a:br>
            <a:endParaRPr lang="ru-RU" sz="1800" dirty="0">
              <a:latin typeface="Sweet Mavka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933056"/>
            <a:ext cx="4716016" cy="2448272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Sweet Mavka Script" pitchFamily="66" charset="0"/>
              </a:rPr>
              <a:t>    Повесть «Мысли и сердце» – первая книга выдающегося хирурга и ученого Николая Амосова,  человека обладающего незаурядным творческим мышлением, идущим в своей профессии непроторенными тропами, тесно связавшего медицину и точные науки. Его деятельность способствовала подъему в области хирургии и спасению жизней самых тяжелых больных. Разработка операции с применением искусственного кровообращения, использование в лечении сердечных больных барокамеры , являются его  личными достижениями. </a:t>
            </a:r>
            <a:br>
              <a:rPr lang="ru-RU" sz="1200" dirty="0" smtClean="0">
                <a:latin typeface="Sweet Mavka Script" pitchFamily="66" charset="0"/>
              </a:rPr>
            </a:br>
            <a:r>
              <a:rPr lang="ru-RU" sz="1200" dirty="0" smtClean="0">
                <a:latin typeface="Sweet Mavka Script" pitchFamily="66" charset="0"/>
              </a:rPr>
              <a:t>     Книга написана простым, живым языком, легко читается. Со всей откровенностью и расположенностью к своему читателю, в ней открываются мысли и чувства  врача, пытливого ученого, его неудачи, неуверенность и победы над смертью и болезнью своих любимых пациентов, жизнь больницы и образы коллег.</a:t>
            </a:r>
            <a:endParaRPr lang="ru-RU" sz="1200" dirty="0">
              <a:latin typeface="Sweet Mavka Script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76256" y="0"/>
            <a:ext cx="2267744" cy="3933056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400" dirty="0" smtClean="0">
                <a:latin typeface="Capture it" pitchFamily="2" charset="0"/>
              </a:rPr>
              <a:t>Амосов Н. М. Мысли и сердце : Повесть.- М.: «Молодая гвардия», 1976.-318с.</a:t>
            </a:r>
            <a:endParaRPr lang="ru-RU" sz="1400" dirty="0">
              <a:latin typeface="Capture it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2446339" cy="39417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" y="0"/>
            <a:ext cx="4427984" cy="6381328"/>
          </a:xfrm>
        </p:spPr>
      </p:pic>
    </p:spTree>
    <p:extLst>
      <p:ext uri="{BB962C8B-B14F-4D97-AF65-F5344CB8AC3E}">
        <p14:creationId xmlns:p14="http://schemas.microsoft.com/office/powerpoint/2010/main" val="584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869160"/>
            <a:ext cx="4042792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apture it" pitchFamily="2" charset="0"/>
              </a:rPr>
              <a:t>Амосов Н.М. Книга о счастье и несчастьях. –М.: «Молодая гвардия», 1990.-238с.</a:t>
            </a:r>
            <a:endParaRPr lang="ru-RU" sz="1400" dirty="0">
              <a:latin typeface="Capture i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645024"/>
            <a:ext cx="4320480" cy="266429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Sweet Mavka Script" pitchFamily="66" charset="0"/>
            </a:endParaRPr>
          </a:p>
          <a:p>
            <a:r>
              <a:rPr lang="ru-RU" sz="1600" dirty="0" smtClean="0">
                <a:latin typeface="Sweet Mavka Script" pitchFamily="66" charset="0"/>
              </a:rPr>
              <a:t>В </a:t>
            </a:r>
            <a:r>
              <a:rPr lang="ru-RU" sz="1600" dirty="0">
                <a:latin typeface="Sweet Mavka Script" pitchFamily="66" charset="0"/>
              </a:rPr>
              <a:t>этом произведении  Николая Амосова перемежаются страницы из дневника, его  воспоминания и  размышления. Известный хирург, ученый, писатель рассказывает о работе хирурга, оперирующего на сердце,  о кибернетике и значении научных разработок для медицинской науки. </a:t>
            </a:r>
            <a:endParaRPr lang="ru-RU" sz="1600" dirty="0" smtClean="0">
              <a:latin typeface="Sweet Mavka Script" pitchFamily="66" charset="0"/>
            </a:endParaRPr>
          </a:p>
          <a:p>
            <a:r>
              <a:rPr lang="ru-RU" sz="1600" dirty="0" smtClean="0">
                <a:latin typeface="Sweet Mavka Script" pitchFamily="66" charset="0"/>
              </a:rPr>
              <a:t>Искренность и прямота стиля, жизнь, мысли и чувства талантливого человека  делают интересной эту книгу для самого широкого круга читателей.</a:t>
            </a:r>
            <a:endParaRPr lang="ru-RU" sz="1600" dirty="0">
              <a:latin typeface="Sweet Mavka Script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4248472" cy="33569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172346" cy="4725144"/>
          </a:xfrm>
        </p:spPr>
      </p:pic>
    </p:spTree>
    <p:extLst>
      <p:ext uri="{BB962C8B-B14F-4D97-AF65-F5344CB8AC3E}">
        <p14:creationId xmlns:p14="http://schemas.microsoft.com/office/powerpoint/2010/main" val="40016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764704"/>
            <a:ext cx="2736304" cy="115212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</a:br>
            <a:r>
              <a:rPr lang="ru-RU" sz="1400" dirty="0">
                <a:solidFill>
                  <a:schemeClr val="tx2"/>
                </a:solidFill>
                <a:latin typeface="Capture it" pitchFamily="2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Capture it" pitchFamily="2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Углов Ф.Г. Сердце хирурга: автобиографическая повесть.-Л.: 1987.-212с.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099284" y="3501008"/>
            <a:ext cx="4433156" cy="2808312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Sweet Mavka Script" pitchFamily="66" charset="0"/>
              </a:rPr>
              <a:t>      </a:t>
            </a:r>
            <a:r>
              <a:rPr lang="ru-RU" sz="1600" dirty="0" smtClean="0">
                <a:latin typeface="Sweet Mavka Script" pitchFamily="66" charset="0"/>
              </a:rPr>
              <a:t>О </a:t>
            </a:r>
            <a:r>
              <a:rPr lang="ru-RU" sz="1600" dirty="0">
                <a:latin typeface="Sweet Mavka Script" pitchFamily="66" charset="0"/>
              </a:rPr>
              <a:t>своей жизни и работе, о высоком долге врача пишет уникальный хирург, профессор Федор Григорьевич  Углов, проживший долгую жизнь (103 года), оперировавший даже накануне своего столетия. </a:t>
            </a:r>
            <a:r>
              <a:rPr lang="ru-RU" sz="1600" dirty="0" smtClean="0">
                <a:latin typeface="Sweet Mavka Script" pitchFamily="66" charset="0"/>
              </a:rPr>
              <a:t>       Прекрасно </a:t>
            </a:r>
            <a:r>
              <a:rPr lang="ru-RU" sz="1600" dirty="0">
                <a:latin typeface="Sweet Mavka Script" pitchFamily="66" charset="0"/>
              </a:rPr>
              <a:t>написанная книга, читающаяся на одном дыхании.  Здесь и судьба главного героя, и история развития  отечественной торакальной </a:t>
            </a:r>
            <a:r>
              <a:rPr lang="ru-RU" sz="1600" dirty="0" smtClean="0">
                <a:latin typeface="Sweet Mavka Script" pitchFamily="66" charset="0"/>
              </a:rPr>
              <a:t>хирургии </a:t>
            </a:r>
            <a:r>
              <a:rPr lang="ru-RU" sz="1600" dirty="0">
                <a:latin typeface="Sweet Mavka Script" pitchFamily="66" charset="0"/>
              </a:rPr>
              <a:t>с напряженным поиском  новых методов </a:t>
            </a:r>
            <a:r>
              <a:rPr lang="ru-RU" sz="1600" dirty="0" smtClean="0">
                <a:latin typeface="Sweet Mavka Script" pitchFamily="66" charset="0"/>
              </a:rPr>
              <a:t>лечения, </a:t>
            </a:r>
            <a:r>
              <a:rPr lang="ru-RU" sz="1600" dirty="0">
                <a:latin typeface="Sweet Mavka Script" pitchFamily="66" charset="0"/>
              </a:rPr>
              <a:t>и целая вереница пациентов, спасение  которых стало главной задачей для этого  выдающегося врача.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16632"/>
            <a:ext cx="2664296" cy="32403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8044"/>
            <a:ext cx="3240360" cy="5535276"/>
          </a:xfrm>
        </p:spPr>
      </p:pic>
      <p:sp>
        <p:nvSpPr>
          <p:cNvPr id="4" name="TextBox 3"/>
          <p:cNvSpPr txBox="1"/>
          <p:nvPr/>
        </p:nvSpPr>
        <p:spPr>
          <a:xfrm>
            <a:off x="3707904" y="45091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Углов Ф.Г. Под белой мантией: эссе.-М.: «Советский писатель», 1991.-384с.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/>
              <a:t>   </a:t>
            </a:r>
            <a:r>
              <a:rPr lang="ru-RU" sz="1400" dirty="0" smtClean="0">
                <a:latin typeface="Sweet Mavka Script" pitchFamily="66" charset="0"/>
              </a:rPr>
              <a:t>Это </a:t>
            </a:r>
            <a:r>
              <a:rPr lang="ru-RU" sz="1400" dirty="0">
                <a:latin typeface="Sweet Mavka Script" pitchFamily="66" charset="0"/>
              </a:rPr>
              <a:t>одна из книг выдающегося  хирурга и писателя Федора </a:t>
            </a:r>
            <a:r>
              <a:rPr lang="ru-RU" sz="1400" dirty="0" err="1">
                <a:latin typeface="Sweet Mavka Script" pitchFamily="66" charset="0"/>
              </a:rPr>
              <a:t>Углова</a:t>
            </a:r>
            <a:r>
              <a:rPr lang="ru-RU" sz="1400" dirty="0">
                <a:latin typeface="Sweet Mavka Script" pitchFamily="66" charset="0"/>
              </a:rPr>
              <a:t>, где  есть реальные образы  истинных </a:t>
            </a:r>
            <a:r>
              <a:rPr lang="ru-RU" sz="1400" dirty="0" smtClean="0">
                <a:latin typeface="Sweet Mavka Script" pitchFamily="66" charset="0"/>
              </a:rPr>
              <a:t>медиков </a:t>
            </a:r>
            <a:r>
              <a:rPr lang="ru-RU" sz="1400" dirty="0">
                <a:latin typeface="Sweet Mavka Script" pitchFamily="66" charset="0"/>
              </a:rPr>
              <a:t>и ученых, описание операций, быта врачей </a:t>
            </a:r>
            <a:r>
              <a:rPr lang="ru-RU" sz="1400" dirty="0" smtClean="0">
                <a:latin typeface="Sweet Mavka Script" pitchFamily="66" charset="0"/>
              </a:rPr>
              <a:t>, </a:t>
            </a:r>
            <a:r>
              <a:rPr lang="ru-RU" sz="1400" dirty="0">
                <a:latin typeface="Sweet Mavka Script" pitchFamily="66" charset="0"/>
              </a:rPr>
              <a:t>знакомство с ушедшей  советской эпохой. Нацелена она более всего на читателя, чей профессиональный путь связан с медициной. Это эссе наполнено мыслями величайшего профессионала своего дела о продвижении медицинской науки, о том, каким должен быть истинный врач и просто достойный человек. О том, как тяжело было продвигать научные </a:t>
            </a:r>
            <a:r>
              <a:rPr lang="ru-RU" sz="1400" dirty="0" smtClean="0">
                <a:latin typeface="Sweet Mavka Script" pitchFamily="66" charset="0"/>
              </a:rPr>
              <a:t>разработки </a:t>
            </a:r>
            <a:r>
              <a:rPr lang="ru-RU" sz="1400" dirty="0">
                <a:latin typeface="Sweet Mavka Script" pitchFamily="66" charset="0"/>
              </a:rPr>
              <a:t>в области медицины, сколько препятствий вставало на пути ее сподвижников. Также можно сказать, что это пособие по медицинской этике.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988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84168" y="1124744"/>
            <a:ext cx="2818656" cy="1143000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tx2"/>
                </a:solidFill>
                <a:latin typeface="Capture it" pitchFamily="2" charset="0"/>
              </a:rPr>
              <a:t>Крелин</a:t>
            </a:r>
            <a:r>
              <a:rPr lang="ru-RU" sz="1400" dirty="0" smtClean="0">
                <a:solidFill>
                  <a:schemeClr val="tx2"/>
                </a:solidFill>
                <a:latin typeface="Capture it" pitchFamily="2" charset="0"/>
              </a:rPr>
              <a:t> Ю.З. Хроника одной больницы: Повести.-М.: «Советский писатель», 1991.-528с.</a:t>
            </a:r>
            <a:endParaRPr lang="ru-RU" sz="1400" dirty="0">
              <a:solidFill>
                <a:schemeClr val="tx2"/>
              </a:solidFill>
              <a:latin typeface="Capture it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635896" y="3645024"/>
            <a:ext cx="5184575" cy="288032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Sweet Mavka Script" pitchFamily="66" charset="0"/>
              </a:rPr>
              <a:t>    </a:t>
            </a:r>
            <a:r>
              <a:rPr lang="ru-RU" sz="1600" dirty="0" smtClean="0">
                <a:latin typeface="Sweet Mavka Script" pitchFamily="66" charset="0"/>
              </a:rPr>
              <a:t>В книге прозы известного хирурга и писателя Юлия </a:t>
            </a:r>
            <a:r>
              <a:rPr lang="ru-RU" sz="1600" dirty="0" err="1" smtClean="0">
                <a:latin typeface="Sweet Mavka Script" pitchFamily="66" charset="0"/>
              </a:rPr>
              <a:t>Крелина</a:t>
            </a:r>
            <a:r>
              <a:rPr lang="ru-RU" sz="1600" dirty="0" smtClean="0">
                <a:latin typeface="Sweet Mavka Script" pitchFamily="66" charset="0"/>
              </a:rPr>
              <a:t> собраны лучшие его повести за двадцать лет творческой </a:t>
            </a:r>
            <a:r>
              <a:rPr lang="ru-RU" sz="1600" dirty="0">
                <a:latin typeface="Sweet Mavka Script" pitchFamily="66" charset="0"/>
              </a:rPr>
              <a:t>работы</a:t>
            </a:r>
            <a:r>
              <a:rPr lang="ru-RU" sz="1600" dirty="0" smtClean="0">
                <a:latin typeface="Sweet Mavka Script" pitchFamily="66" charset="0"/>
              </a:rPr>
              <a:t>: «</a:t>
            </a:r>
            <a:r>
              <a:rPr lang="ru-RU" sz="1600" dirty="0">
                <a:latin typeface="Sweet Mavka Script" pitchFamily="66" charset="0"/>
              </a:rPr>
              <a:t>От мира сего», «Суета», «Очередь», «Очень удачная жизнь».</a:t>
            </a:r>
          </a:p>
          <a:p>
            <a:r>
              <a:rPr lang="ru-RU" sz="1600" dirty="0" smtClean="0">
                <a:latin typeface="Sweet Mavka Script" pitchFamily="66" charset="0"/>
              </a:rPr>
              <a:t>     Главным его героем по-прежнему остается человек в белом халате, хранитель клятвы Гиппократа.</a:t>
            </a:r>
          </a:p>
          <a:p>
            <a:r>
              <a:rPr lang="ru-RU" sz="1600" dirty="0" err="1">
                <a:latin typeface="Sweet Mavka Script" pitchFamily="66" charset="0"/>
              </a:rPr>
              <a:t>Крелин</a:t>
            </a:r>
            <a:r>
              <a:rPr lang="ru-RU" sz="1600" dirty="0">
                <a:latin typeface="Sweet Mavka Script" pitchFamily="66" charset="0"/>
              </a:rPr>
              <a:t> был врачом в первую очередь. И о врачах он писал так, как никто. В основном, он писал о больнице. Только человек, досконально знающий этот мир, мог так его описать. Личная судьба героев переплетается с работой, карьера — с философско-этическими проблемами, а жизнь вносит свои коррективы.</a:t>
            </a:r>
            <a:endParaRPr lang="ru-RU" sz="1600" dirty="0" smtClean="0">
              <a:latin typeface="Sweet Mavka Script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70"/>
            <a:ext cx="2304256" cy="3416531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02"/>
            <a:ext cx="3312368" cy="5337813"/>
          </a:xfrm>
        </p:spPr>
      </p:pic>
    </p:spTree>
    <p:extLst>
      <p:ext uri="{BB962C8B-B14F-4D97-AF65-F5344CB8AC3E}">
        <p14:creationId xmlns:p14="http://schemas.microsoft.com/office/powerpoint/2010/main" val="1996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70784" cy="1143000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Capture it" pitchFamily="2" charset="0"/>
              </a:rPr>
              <a:t>Крелин</a:t>
            </a:r>
            <a:r>
              <a:rPr lang="ru-RU" sz="1400" dirty="0" smtClean="0">
                <a:latin typeface="Capture it" pitchFamily="2" charset="0"/>
              </a:rPr>
              <a:t> Ю.З. Переливание сил. М.: «Московский рабочий», 1977.-240с.</a:t>
            </a:r>
            <a:endParaRPr lang="ru-RU" sz="1400" dirty="0">
              <a:latin typeface="Capture i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0188" cy="48245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ru-RU" sz="1800" dirty="0" smtClean="0">
              <a:latin typeface="Sweet Mavka Script" pitchFamily="66" charset="0"/>
            </a:endParaRPr>
          </a:p>
          <a:p>
            <a:r>
              <a:rPr lang="ru-RU" sz="1800" dirty="0">
                <a:latin typeface="Sweet Mavka Script" pitchFamily="66" charset="0"/>
              </a:rPr>
              <a:t> </a:t>
            </a:r>
            <a:r>
              <a:rPr lang="ru-RU" sz="1800" dirty="0" smtClean="0">
                <a:latin typeface="Sweet Mavka Script" pitchFamily="66" charset="0"/>
              </a:rPr>
              <a:t>   </a:t>
            </a:r>
            <a:r>
              <a:rPr lang="ru-RU" sz="1600" dirty="0" smtClean="0">
                <a:latin typeface="Sweet Mavka Script" pitchFamily="66" charset="0"/>
              </a:rPr>
              <a:t>Эта книга - сборник новелл о жизни и работе врачей, современников автора. Но также это и размышление о профессиональном предназначении врача, о необходимости безгранично любить  свою профессию.</a:t>
            </a:r>
          </a:p>
          <a:p>
            <a:r>
              <a:rPr lang="ru-RU" sz="1600" dirty="0" smtClean="0">
                <a:latin typeface="Sweet Mavka Script" pitchFamily="66" charset="0"/>
              </a:rPr>
              <a:t>      Вот строки из  этой книги  : «Хирургическая работа кажется тяжелым трудом, трудом созидающим  (реконструирующим саму природу), трудом, не дающим покоя ни в работе ни в отдыхе, постоянным переливанием сил.</a:t>
            </a:r>
          </a:p>
          <a:p>
            <a:r>
              <a:rPr lang="ru-RU" sz="1600" dirty="0" smtClean="0">
                <a:latin typeface="Sweet Mavka Script" pitchFamily="66" charset="0"/>
              </a:rPr>
              <a:t>   Но наша работа одновременно и одна из самых легких работ…» Так можно написать только о деле, которым ты живешь.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346"/>
            <a:ext cx="3964434" cy="5435878"/>
          </a:xfrm>
        </p:spPr>
      </p:pic>
    </p:spTree>
    <p:extLst>
      <p:ext uri="{BB962C8B-B14F-4D97-AF65-F5344CB8AC3E}">
        <p14:creationId xmlns:p14="http://schemas.microsoft.com/office/powerpoint/2010/main" val="4260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2080" y="620688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F Stamps Pro Flex" pitchFamily="2" charset="0"/>
              </a:rPr>
              <a:t>Дурнов Л.А. Жизнь врача: записки обыкновенного человека.-М.: «Вагриус», 2001.-366с.</a:t>
            </a:r>
            <a:endParaRPr lang="ru-RU" sz="1400" dirty="0">
              <a:solidFill>
                <a:schemeClr val="tx2"/>
              </a:solidFill>
              <a:latin typeface="PF Stamps Pro Flex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21"/>
            <a:ext cx="3744416" cy="5256583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283968" y="2564904"/>
            <a:ext cx="4536504" cy="3456384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Sweet Mavka Script" pitchFamily="66" charset="0"/>
              </a:rPr>
              <a:t>   Автор книги - Лев  Абрамович Дурнов , </a:t>
            </a:r>
            <a:r>
              <a:rPr lang="ru-RU" dirty="0">
                <a:latin typeface="Sweet Mavka Script" pitchFamily="66" charset="0"/>
              </a:rPr>
              <a:t>доктор медицинских наук, профессор, академик РАМН, директор НИИ детской онкологии и гематологии, заместитель директора Российского Онкологического научного </a:t>
            </a:r>
            <a:r>
              <a:rPr lang="ru-RU" dirty="0" smtClean="0">
                <a:latin typeface="Sweet Mavka Script" pitchFamily="66" charset="0"/>
              </a:rPr>
              <a:t>центра </a:t>
            </a:r>
            <a:r>
              <a:rPr lang="ru-RU" dirty="0">
                <a:latin typeface="Sweet Mavka Script" pitchFamily="66" charset="0"/>
              </a:rPr>
              <a:t>имени </a:t>
            </a:r>
            <a:r>
              <a:rPr lang="ru-RU" dirty="0" err="1">
                <a:latin typeface="Sweet Mavka Script" pitchFamily="66" charset="0"/>
              </a:rPr>
              <a:t>Н.Н.Блохина</a:t>
            </a:r>
            <a:r>
              <a:rPr lang="ru-RU" dirty="0">
                <a:latin typeface="Sweet Mavka Script" pitchFamily="66" charset="0"/>
              </a:rPr>
              <a:t> РАМН. </a:t>
            </a:r>
            <a:endParaRPr lang="ru-RU" dirty="0" smtClean="0">
              <a:latin typeface="Sweet Mavka Script" pitchFamily="66" charset="0"/>
            </a:endParaRPr>
          </a:p>
          <a:p>
            <a:r>
              <a:rPr lang="ru-RU" dirty="0" smtClean="0">
                <a:latin typeface="Sweet Mavka Script" pitchFamily="66" charset="0"/>
              </a:rPr>
              <a:t>На ее страницах жизнь врача, главная цель которого победить отношение к раку , как к заболеванию непременно несущему смерть. Дать понять и поверить своим пациентам  и обществу в целом , что рак – не смертный приговор.  Сформировать доверие к  врачу и его профессионализму в излечении от самых серьезных недугов.  А самое главное – действительно вылечить. И все это должен сделать обыкновенный человек и очень хороший врач. </a:t>
            </a:r>
            <a:endParaRPr lang="ru-RU" dirty="0">
              <a:latin typeface="Sweet Mavka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1413</TotalTime>
  <Words>1357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Здоровье и болезнь глазами медиков  книги о врачах и медицине , написанные самими врачами </vt:lpstr>
      <vt:lpstr>          Что означает  посвятить свою жизнь медицине, профессиям  врача, фельдшера  или медицинской сестры, которые напрямую связаны с ответственностью за жизнь и здоровье других людей?  Каким должен быть профессионал своего дела, отвечающий за самое важное, что имеет в этом мире  человек?          Разве может рассказать об этом кто – либо лучше того, кто знает, что это за труд, лучше того, кто несет это бремя на себе?          О благородной профессии, самой гуманной  и необходимой повествуют на страницах своих книг выдающиеся люди, посвятившие медицине жизнь. Их безграничный талант нашел свое воплощение не только в медицине, науке или преподавательской деятельности, но и в  литературе. Этот  их дар позволил  проникнуть читателю в глубины личности врача. Ведь именно личность определяет направление исканий человека и их результат. Авторы стали для читателя проводниками в мир медицинских будней, моменты научных исканий, порой  поражений и, обязательно, жизнеутверждающих  открытий и побед.           В предлагаемой подборке собраны книги, написанные талантливыми врачами, которые раскрывают самое сокровенное о своей профессии, о медицине, которые живут и дышат ей. Их таланты и стремления заряжают своей энергией. Большинство этих книг давно стали классикой литературы о медиках. Они будут интересны  самому широкому кругу  читателей, ведь взаимоотношения врача и пациента так или иначе встают на пути каждого человека, а проблема здоровья и его сохранения является всеобщей. Ну а для людей из медицинской среды каждая из этих книг  своеобразный профессиональный  ориентир.  </vt:lpstr>
      <vt:lpstr>    Повесть «Мысли и сердце» – первая книга выдающегося хирурга и ученого Николая Амосова,  человека обладающего незаурядным творческим мышлением, идущим в своей профессии непроторенными тропами, тесно связавшего медицину и точные науки. Его деятельность способствовала подъему в области хирургии и спасению жизней самых тяжелых больных. Разработка операции с применением искусственного кровообращения, использование в лечении сердечных больных барокамеры , являются его  личными достижениями.       Книга написана простым, живым языком, легко читается. Со всей откровенностью и расположенностью к своему читателю, в ней открываются мысли и чувства  врача, пытливого ученого, его неудачи, неуверенность и победы над смертью и болезнью своих любимых пациентов, жизнь больницы и образы коллег.</vt:lpstr>
      <vt:lpstr>Амосов Н.М. Книга о счастье и несчастьях. –М.: «Молодая гвардия», 1990.-238с.</vt:lpstr>
      <vt:lpstr>  Углов Ф.Г. Сердце хирурга: автобиографическая повесть.-Л.: 1987.-212с.</vt:lpstr>
      <vt:lpstr>Углов Ф.Г. Под белой мантией: эссе.-М.: «Советский писатель», 1991.-384с.</vt:lpstr>
      <vt:lpstr>Крелин Ю.З. Хроника одной больницы: Повести.-М.: «Советский писатель», 1991.-528с.</vt:lpstr>
      <vt:lpstr>Крелин Ю.З. Переливание сил. М.: «Московский рабочий», 1977.-240с.</vt:lpstr>
      <vt:lpstr>Дурнов Л.А. Жизнь врача: записки обыкновенного человека.-М.: «Вагриус», 2001.-366с.</vt:lpstr>
      <vt:lpstr>Дроздов М.И. На страже здоровья. Записки врача. -Орел: Издательство «Вешние воды», 2014.- 120с.</vt:lpstr>
      <vt:lpstr>Буткевич Л.А. Солдаты милосердия записки фронтовой медсетры. – Пермь: «Пермское книжное издательство».-1987.-194с.</vt:lpstr>
      <vt:lpstr> Глязер. Г. Драматическая медицина.- «Молодая гвардия».-1962.-216 С.</vt:lpstr>
      <vt:lpstr>Вересаев В.В. Записки врача: повести, рассказы.-Тула. -1987.-428с.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127</cp:revision>
  <dcterms:created xsi:type="dcterms:W3CDTF">2022-05-20T06:16:17Z</dcterms:created>
  <dcterms:modified xsi:type="dcterms:W3CDTF">2024-01-24T07:50:25Z</dcterms:modified>
</cp:coreProperties>
</file>