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2D863EF-9BBE-4CBA-8093-D8191B389D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D0CDDF-E426-4456-B7DC-8A60E2AA47D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plektovanie\Desktop\64_282768_lowr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4" y="653234"/>
            <a:ext cx="3456383" cy="548247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776962"/>
            <a:ext cx="5256584" cy="29562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i="1" dirty="0" smtClean="0"/>
              <a:t>Когда бледность не к лицу</a:t>
            </a:r>
          </a:p>
          <a:p>
            <a:endParaRPr lang="ru-RU" i="1" dirty="0" smtClean="0"/>
          </a:p>
          <a:p>
            <a:r>
              <a:rPr lang="ru-RU" sz="1800" i="1" dirty="0" smtClean="0"/>
              <a:t>Анемия железодефицитная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381000"/>
            <a:ext cx="5184576" cy="1752600"/>
          </a:xfrm>
        </p:spPr>
        <p:txBody>
          <a:bodyPr>
            <a:normAutofit/>
          </a:bodyPr>
          <a:lstStyle/>
          <a:p>
            <a:r>
              <a:rPr lang="ru-RU" sz="1200" dirty="0"/>
              <a:t>ДЕПАРТАМЕНТ ЗДРАВООХРАНЕНИЯ ОРЛОВСКОЙ ОБЛАСТИ</a:t>
            </a:r>
            <a:br>
              <a:rPr lang="ru-RU" sz="1200" dirty="0"/>
            </a:br>
            <a:r>
              <a:rPr lang="ru-RU" sz="1200" dirty="0"/>
              <a:t>БЮДЖЕТНОЕ УЧРЕЖДЕНИЕ ОРЛОВСКОЙ ОБЛАСТИ </a:t>
            </a:r>
            <a:br>
              <a:rPr lang="ru-RU" sz="1200" dirty="0"/>
            </a:br>
            <a:r>
              <a:rPr lang="ru-RU" sz="1200" dirty="0"/>
              <a:t>«ОРЛОВСКАЯ НАУЧНАЯ МЕДИЦИНСКАЯ БИБЛИОТЕКА»</a:t>
            </a:r>
            <a:br>
              <a:rPr lang="ru-RU" sz="1200" dirty="0"/>
            </a:br>
            <a:r>
              <a:rPr lang="ru-RU" sz="1200" dirty="0"/>
              <a:t>Централизованная библиотечная система</a:t>
            </a:r>
            <a:br>
              <a:rPr lang="ru-RU" sz="1200" dirty="0"/>
            </a:br>
            <a:r>
              <a:rPr lang="ru-RU" sz="1200" dirty="0"/>
              <a:t>Россия, 302027, г. Орел, ул. Приборостроительная, д. 42, тел./факс (4862) 41-01-33; 41-01-34; 41-00-04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79538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Орел, 2022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42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mplektovanie\Desktop\анемия\3714e9f5fb6c43e5cac7b4e149998e3a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88843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1124744"/>
            <a:ext cx="1800200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1889" y="513073"/>
            <a:ext cx="77097" cy="220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968398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 подготовила: главный библиотекарь  отдела научной информации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Кучук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Е.А.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Бледность </a:t>
            </a:r>
            <a:r>
              <a:rPr lang="ru-RU" sz="1400" dirty="0"/>
              <a:t>кожи, слабость, головокружение, ощущение сердцебиения, повышенный эмоциональный фон, плохой аппетит, сонливость днем и плохое засыпание вечером – это не описание образа кисейной барышни </a:t>
            </a:r>
            <a:r>
              <a:rPr lang="ru-RU" sz="1400" dirty="0" smtClean="0"/>
              <a:t>далеких столетий. </a:t>
            </a:r>
            <a:r>
              <a:rPr lang="ru-RU" sz="1400" dirty="0"/>
              <a:t>Таков общий анемический синдром современного человека. </a:t>
            </a:r>
          </a:p>
          <a:p>
            <a:r>
              <a:rPr lang="ru-RU" sz="1400" dirty="0"/>
              <a:t>      Мировая статистика утверждает, что около 2 млрд человек страдают железодефицитной анемией. Большая часть – 80-90% от всех разновидностей анемий приходятся именно на  железодефицитную. Чаще всего это заболевание встречается у женщин детородного возраста, беременных и детей 12-17 лет. Что касается мужчин, то в пожилом возрасте с угасанием половых различий у них отмечается даже преобладание этого заболевания по сравнению с женщинами.</a:t>
            </a:r>
          </a:p>
          <a:p>
            <a:r>
              <a:rPr lang="ru-RU" sz="1400" dirty="0"/>
              <a:t>       Железодефицитная анемия является проблемой всего человечества на протяжении многих столетий, ухудшая состояние здоровья и качества жизни, порой приводя к рискам, связанным с летальностью. Но и сегодня актуальность этого заболевания не вызывает сомнений, и несмотря на возросший интерес врачей  и большой терапевтический потенциал,  борьба с </a:t>
            </a:r>
            <a:r>
              <a:rPr lang="ru-RU" sz="1400" dirty="0" smtClean="0"/>
              <a:t>анемией  </a:t>
            </a:r>
            <a:r>
              <a:rPr lang="ru-RU" sz="1400" dirty="0"/>
              <a:t>по-прежнему серьезная медицинская и социальная задача, требующая своего решения. Важнейшими параметрами здесь являются достаточная осведомленность врача о лечении  ЖДА в согласованности с принципами доказательной медицины, а также активные действия по проведению профилактических мероприятий с категориями населения, относящимися к группе риска. </a:t>
            </a:r>
          </a:p>
        </p:txBody>
      </p:sp>
    </p:spTree>
    <p:extLst>
      <p:ext uri="{BB962C8B-B14F-4D97-AF65-F5344CB8AC3E}">
        <p14:creationId xmlns:p14="http://schemas.microsoft.com/office/powerpoint/2010/main" val="944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611560" y="1628800"/>
            <a:ext cx="8221545" cy="504056"/>
          </a:xfrm>
        </p:spPr>
        <p:txBody>
          <a:bodyPr/>
          <a:lstStyle/>
          <a:p>
            <a:r>
              <a:rPr lang="ru-RU" sz="1200" dirty="0" smtClean="0"/>
              <a:t>Дефицит железа и сердечная недостаточность – взаимосвязь, исследования, лечение</a:t>
            </a:r>
            <a:endParaRPr lang="ru-RU" sz="12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251520" y="2420888"/>
            <a:ext cx="4041648" cy="397991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Распространенность и клинические ассоциации дефицита железа у пациентов с декомпенсированной сердечной недостаточностью в зависимости от используемых диагностических критериев дефицита железа/ Ж.Д. </a:t>
            </a:r>
            <a:r>
              <a:rPr lang="ru-RU" sz="1200" dirty="0" err="1" smtClean="0"/>
              <a:t>Кобалаева</a:t>
            </a:r>
            <a:r>
              <a:rPr lang="ru-RU" sz="1200" dirty="0" smtClean="0"/>
              <a:t>, </a:t>
            </a:r>
            <a:r>
              <a:rPr lang="ru-RU" sz="1200" dirty="0" err="1" smtClean="0"/>
              <a:t>А.А.Лапшин</a:t>
            </a:r>
            <a:r>
              <a:rPr lang="ru-RU" sz="1200" dirty="0" smtClean="0"/>
              <a:t>, В.В. Толкачева, С.А. </a:t>
            </a:r>
            <a:r>
              <a:rPr lang="ru-RU" sz="1200" dirty="0" err="1" smtClean="0"/>
              <a:t>Галочкин</a:t>
            </a:r>
            <a:r>
              <a:rPr lang="ru-RU" sz="1200" dirty="0" smtClean="0"/>
              <a:t>// Терапевтический архив.-2022.-№7.-С.844-849.</a:t>
            </a:r>
          </a:p>
          <a:p>
            <a:endParaRPr lang="ru-RU" sz="12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Маркеры </a:t>
            </a:r>
            <a:r>
              <a:rPr lang="ru-RU" sz="1200" dirty="0"/>
              <a:t>воспаления </a:t>
            </a:r>
            <a:r>
              <a:rPr lang="ru-RU" sz="1200" dirty="0" err="1"/>
              <a:t>интерлейкин</a:t>
            </a:r>
            <a:r>
              <a:rPr lang="ru-RU" sz="1200" dirty="0"/>
              <a:t> -6, С-реактивный белок и </a:t>
            </a:r>
            <a:r>
              <a:rPr lang="ru-RU" sz="1200" dirty="0" err="1"/>
              <a:t>гепсидин</a:t>
            </a:r>
            <a:r>
              <a:rPr lang="ru-RU" sz="1200" dirty="0"/>
              <a:t> у больных с хронической сердечной недостаточностью и дефицитом железа/М.П. Смирнова, П.А. Чижов, А.А</a:t>
            </a:r>
            <a:r>
              <a:rPr lang="ru-RU" sz="1200" dirty="0" smtClean="0"/>
              <a:t>. Баранов</a:t>
            </a:r>
            <a:r>
              <a:rPr lang="ru-RU" sz="1200" dirty="0"/>
              <a:t>, О.П. </a:t>
            </a:r>
            <a:r>
              <a:rPr lang="ru-RU" sz="1200" dirty="0" err="1"/>
              <a:t>Речкина</a:t>
            </a:r>
            <a:r>
              <a:rPr lang="ru-RU" sz="1200" dirty="0"/>
              <a:t>// Вятский медицинский вестник.-2022.-№2.-С.47-53.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Предлагаем </a:t>
            </a:r>
            <a:r>
              <a:rPr lang="ru-RU" sz="1400" b="1" smtClean="0">
                <a:solidFill>
                  <a:schemeClr val="tx2"/>
                </a:solidFill>
              </a:rPr>
              <a:t> нашим читателям  </a:t>
            </a:r>
            <a:r>
              <a:rPr lang="ru-RU" sz="1400" b="1" smtClean="0">
                <a:solidFill>
                  <a:schemeClr val="tx2"/>
                </a:solidFill>
              </a:rPr>
              <a:t>подборку </a:t>
            </a:r>
            <a:r>
              <a:rPr lang="ru-RU" sz="1400" b="1" smtClean="0">
                <a:solidFill>
                  <a:schemeClr val="tx2"/>
                </a:solidFill>
              </a:rPr>
              <a:t> статей  </a:t>
            </a:r>
            <a:r>
              <a:rPr lang="ru-RU" sz="1400" b="1" dirty="0">
                <a:solidFill>
                  <a:schemeClr val="tx2"/>
                </a:solidFill>
              </a:rPr>
              <a:t>из медицинских </a:t>
            </a:r>
            <a:r>
              <a:rPr lang="ru-RU" sz="1400" b="1" dirty="0" smtClean="0">
                <a:solidFill>
                  <a:schemeClr val="tx2"/>
                </a:solidFill>
              </a:rPr>
              <a:t>изданий за 2022-2020 гг. </a:t>
            </a:r>
            <a:r>
              <a:rPr lang="ru-RU" sz="1400" b="1" dirty="0">
                <a:solidFill>
                  <a:schemeClr val="tx2"/>
                </a:solidFill>
              </a:rPr>
              <a:t>на </a:t>
            </a:r>
            <a:r>
              <a:rPr lang="ru-RU" sz="1400" b="1" dirty="0" smtClean="0">
                <a:solidFill>
                  <a:schemeClr val="tx2"/>
                </a:solidFill>
              </a:rPr>
              <a:t>тему : «</a:t>
            </a:r>
            <a:r>
              <a:rPr lang="ru-RU" sz="1400" b="1" dirty="0">
                <a:solidFill>
                  <a:schemeClr val="tx2"/>
                </a:solidFill>
              </a:rPr>
              <a:t>Железодефицитная анемия</a:t>
            </a:r>
            <a:r>
              <a:rPr lang="ru-RU" sz="1400" b="1" dirty="0" smtClean="0">
                <a:solidFill>
                  <a:schemeClr val="tx2"/>
                </a:solidFill>
              </a:rPr>
              <a:t>».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Komplektovanie\Desktop\анемия фото\f4Uw3AaEjm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2339" r="10553" b="5425"/>
          <a:stretch/>
        </p:blipFill>
        <p:spPr bwMode="auto">
          <a:xfrm>
            <a:off x="1331641" y="4005064"/>
            <a:ext cx="1800200" cy="26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mplektovanie\Desktop\анемия фото\rFfyCc04ob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5305" r="8901" b="4373"/>
          <a:stretch/>
        </p:blipFill>
        <p:spPr bwMode="auto">
          <a:xfrm>
            <a:off x="5796136" y="3861048"/>
            <a:ext cx="1872208" cy="2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18720" cy="732974"/>
          </a:xfrm>
        </p:spPr>
        <p:txBody>
          <a:bodyPr/>
          <a:lstStyle/>
          <a:p>
            <a:endParaRPr lang="ru-RU" sz="1200" dirty="0" smtClean="0"/>
          </a:p>
          <a:p>
            <a:r>
              <a:rPr lang="ru-RU" sz="1200" dirty="0" smtClean="0"/>
              <a:t>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Железа </a:t>
            </a:r>
            <a:r>
              <a:rPr lang="ru-RU" sz="1200" dirty="0" err="1"/>
              <a:t>карбоксимальтозат</a:t>
            </a:r>
            <a:r>
              <a:rPr lang="ru-RU" sz="1200" dirty="0"/>
              <a:t> для устранения дефицита железа при выписке из стационара после острой сердечной недостаточности: многоцентровое двойное слепое </a:t>
            </a:r>
            <a:r>
              <a:rPr lang="ru-RU" sz="1200" dirty="0" err="1"/>
              <a:t>рандомизированное</a:t>
            </a:r>
            <a:r>
              <a:rPr lang="ru-RU" sz="1200" dirty="0"/>
              <a:t> контролируемое исследование/ </a:t>
            </a:r>
            <a:r>
              <a:rPr lang="ru-RU" sz="1200" dirty="0" err="1"/>
              <a:t>П.Пониковски</a:t>
            </a:r>
            <a:r>
              <a:rPr lang="ru-RU" sz="1200" dirty="0"/>
              <a:t>, Б.-</a:t>
            </a:r>
            <a:r>
              <a:rPr lang="ru-RU" sz="1200" dirty="0" err="1"/>
              <a:t>Э.Кирван</a:t>
            </a:r>
            <a:r>
              <a:rPr lang="ru-RU" sz="1200" dirty="0"/>
              <a:t>, С.Д. Анкер </a:t>
            </a:r>
            <a:r>
              <a:rPr lang="en-US" sz="1200" dirty="0" smtClean="0"/>
              <a:t>[</a:t>
            </a:r>
            <a:r>
              <a:rPr lang="ru-RU" sz="1200" dirty="0" smtClean="0"/>
              <a:t>и </a:t>
            </a:r>
            <a:r>
              <a:rPr lang="ru-RU" sz="1200" dirty="0"/>
              <a:t>др</a:t>
            </a:r>
            <a:r>
              <a:rPr lang="ru-RU" sz="1200" dirty="0" smtClean="0"/>
              <a:t>.</a:t>
            </a:r>
            <a:r>
              <a:rPr lang="en-US" sz="1200" dirty="0" smtClean="0"/>
              <a:t>]</a:t>
            </a:r>
            <a:r>
              <a:rPr lang="ru-RU" sz="1200" dirty="0" smtClean="0"/>
              <a:t>// </a:t>
            </a:r>
            <a:r>
              <a:rPr lang="ru-RU" sz="1200" dirty="0"/>
              <a:t>Терапевтический архив.-2022.-№1.-С.64-76.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/>
              <a:t>Дефицит </a:t>
            </a:r>
            <a:r>
              <a:rPr lang="ru-RU" sz="1800" b="1" dirty="0"/>
              <a:t>железа и сердечная недостаточность – </a:t>
            </a:r>
            <a:r>
              <a:rPr lang="ru-RU" sz="1800" b="1" dirty="0" smtClean="0"/>
              <a:t>взаимосвязь, </a:t>
            </a:r>
            <a:r>
              <a:rPr lang="ru-RU" sz="1800" b="1" dirty="0"/>
              <a:t>исследования, лечение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5123" name="Picture 3" descr="C:\Users\Komplektovanie\Desktop\анемия фото\s7UTEVD4fX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3728" r="7562" b="3388"/>
          <a:stretch/>
        </p:blipFill>
        <p:spPr bwMode="auto">
          <a:xfrm>
            <a:off x="1423639" y="4026395"/>
            <a:ext cx="1790042" cy="26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mplektovanie\Desktop\content_гемоглобин1_копия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1044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Связь между </a:t>
            </a:r>
            <a:r>
              <a:rPr lang="en-US" sz="1200" dirty="0" smtClean="0"/>
              <a:t>COVID-19</a:t>
            </a:r>
            <a:r>
              <a:rPr lang="ru-RU" sz="1200" dirty="0" smtClean="0"/>
              <a:t> и железодефицитной анемией беременных/ </a:t>
            </a:r>
            <a:r>
              <a:rPr lang="ru-RU" sz="1200" dirty="0" err="1" smtClean="0"/>
              <a:t>С.П.Сичихин</a:t>
            </a:r>
            <a:r>
              <a:rPr lang="ru-RU" sz="1200" dirty="0" smtClean="0"/>
              <a:t>, </a:t>
            </a:r>
            <a:r>
              <a:rPr lang="ru-RU" sz="1200" dirty="0" err="1" smtClean="0"/>
              <a:t>Л.В.Степанян</a:t>
            </a:r>
            <a:r>
              <a:rPr lang="ru-RU" sz="1200" dirty="0" smtClean="0"/>
              <a:t>, </a:t>
            </a:r>
            <a:r>
              <a:rPr lang="ru-RU" sz="1200" dirty="0" err="1" smtClean="0"/>
              <a:t>Л.М.Атуева</a:t>
            </a:r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и др.</a:t>
            </a:r>
            <a:r>
              <a:rPr lang="en-US" sz="1200" dirty="0" smtClean="0"/>
              <a:t>]</a:t>
            </a:r>
            <a:r>
              <a:rPr lang="ru-RU" sz="1200" dirty="0" smtClean="0"/>
              <a:t>// Гинекология.-2021.-№6.-С.592-596.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Анемия </a:t>
            </a:r>
            <a:r>
              <a:rPr lang="ru-RU" sz="1600" b="1" dirty="0"/>
              <a:t>железодефицитная – взаимосвязь  с беременностью, потерей беременности, COVID-19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322777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391" y="249289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Железодефицитные состояния у женщин с ранней потерей беременности и их коррекция/ А.В. Соловьева, Е.Ю. </a:t>
            </a:r>
            <a:r>
              <a:rPr lang="ru-RU" sz="1200" dirty="0" err="1"/>
              <a:t>Алейникова</a:t>
            </a:r>
            <a:r>
              <a:rPr lang="ru-RU" sz="1200" dirty="0"/>
              <a:t>, Л.А. </a:t>
            </a:r>
            <a:r>
              <a:rPr lang="ru-RU" sz="1200" dirty="0" err="1"/>
              <a:t>Чегус</a:t>
            </a:r>
            <a:r>
              <a:rPr lang="ru-RU" sz="1200" dirty="0"/>
              <a:t> [и др.]// Акушерство и гинекология.-2022.-№4.-С.155-162.</a:t>
            </a:r>
          </a:p>
        </p:txBody>
      </p:sp>
      <p:pic>
        <p:nvPicPr>
          <p:cNvPr id="3074" name="Picture 2" descr="C:\Users\Komplektovanie\Desktop\vZTvcGqRAm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2128" r="3515" b="2059"/>
          <a:stretch/>
        </p:blipFill>
        <p:spPr bwMode="auto">
          <a:xfrm>
            <a:off x="5724128" y="3501007"/>
            <a:ext cx="2170072" cy="31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 Железодефицитные состояния в гинекологии и акушерстве: профилактика и коррекция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2535"/>
            <a:ext cx="2091109" cy="31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2276872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Периоперационная</a:t>
            </a:r>
            <a:r>
              <a:rPr lang="ru-RU" sz="1200" dirty="0"/>
              <a:t> железодефицитная анемия в акушерстве. Возможности профилактики и коррекции. Обзор литературы/</a:t>
            </a:r>
            <a:r>
              <a:rPr lang="ru-RU" sz="1200" dirty="0" err="1"/>
              <a:t>А.В.Куликов</a:t>
            </a:r>
            <a:r>
              <a:rPr lang="ru-RU" sz="1200" dirty="0"/>
              <a:t>, Е.М. </a:t>
            </a:r>
            <a:r>
              <a:rPr lang="ru-RU" sz="1200" dirty="0" err="1"/>
              <a:t>Шифман</a:t>
            </a:r>
            <a:r>
              <a:rPr lang="ru-RU" sz="1200" dirty="0"/>
              <a:t>, А.А. </a:t>
            </a:r>
            <a:r>
              <a:rPr lang="ru-RU" sz="1200" dirty="0" err="1"/>
              <a:t>Матковский</a:t>
            </a:r>
            <a:r>
              <a:rPr lang="ru-RU" sz="1200" dirty="0"/>
              <a:t> [и др.]// Вестник интенсивной терапии.-2020.-№4.-С.99-107.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1871634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378666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Духанин</a:t>
            </a:r>
            <a:r>
              <a:rPr lang="ru-RU" sz="1200" dirty="0"/>
              <a:t> А.С. Актуальные представления о фармакологической коррекции железодефицитных состояний в гинекологической практике (обзор</a:t>
            </a:r>
            <a:r>
              <a:rPr lang="ru-RU" sz="1200" dirty="0" smtClean="0"/>
              <a:t>)</a:t>
            </a:r>
            <a:r>
              <a:rPr lang="en-US" sz="1200" dirty="0" smtClean="0"/>
              <a:t>/</a:t>
            </a:r>
            <a:r>
              <a:rPr lang="ru-RU" sz="1200" dirty="0" smtClean="0"/>
              <a:t>А.С. </a:t>
            </a:r>
            <a:r>
              <a:rPr lang="ru-RU" sz="1200" dirty="0" err="1" smtClean="0"/>
              <a:t>Духанин</a:t>
            </a:r>
            <a:r>
              <a:rPr lang="ru-RU" sz="1200" dirty="0" smtClean="0"/>
              <a:t>// </a:t>
            </a:r>
            <a:r>
              <a:rPr lang="ru-RU" sz="1200" dirty="0"/>
              <a:t>Гинекология.-2021.-№4.-С.300-306.</a:t>
            </a:r>
          </a:p>
        </p:txBody>
      </p:sp>
    </p:spTree>
    <p:extLst>
      <p:ext uri="{BB962C8B-B14F-4D97-AF65-F5344CB8AC3E}">
        <p14:creationId xmlns:p14="http://schemas.microsoft.com/office/powerpoint/2010/main" val="30429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Лыткина </a:t>
            </a:r>
            <a:r>
              <a:rPr lang="ru-RU" sz="1200" dirty="0"/>
              <a:t>К.А. Дефицит железа и иммунитет: что нового в третьем десятилетии 21 века? Уникальные возможности </a:t>
            </a:r>
            <a:r>
              <a:rPr lang="ru-RU" sz="1200" dirty="0" err="1"/>
              <a:t>ферроцерона</a:t>
            </a:r>
            <a:r>
              <a:rPr lang="ru-RU" sz="1200" dirty="0"/>
              <a:t>/ К.А. Лыткина// Лечащий врач.-2022.-№5-6.-С.70-76.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200" dirty="0" err="1"/>
              <a:t>Наджафова</a:t>
            </a:r>
            <a:r>
              <a:rPr lang="ru-RU" sz="1200" dirty="0"/>
              <a:t> В.А. Нарушение иммунного баланса у детей с железодефицитной анемией/ В.А. </a:t>
            </a:r>
            <a:r>
              <a:rPr lang="ru-RU" sz="1200" dirty="0" err="1"/>
              <a:t>Наджафова</a:t>
            </a:r>
            <a:r>
              <a:rPr lang="ru-RU" sz="1200" dirty="0"/>
              <a:t> //Вятский медицинский вестник.-2022.-№1.-С.14-18.</a:t>
            </a:r>
          </a:p>
          <a:p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Железодефицитная </a:t>
            </a:r>
            <a:r>
              <a:rPr lang="ru-RU" sz="1400" b="1" dirty="0" smtClean="0"/>
              <a:t>анемия: </a:t>
            </a:r>
            <a:r>
              <a:rPr lang="ru-RU" sz="1400" b="1" dirty="0"/>
              <a:t>влияние на иммунную систему </a:t>
            </a:r>
            <a:r>
              <a:rPr lang="ru-RU" sz="1400" b="1" dirty="0" smtClean="0"/>
              <a:t>, </a:t>
            </a:r>
            <a:br>
              <a:rPr lang="ru-RU" sz="1400" b="1" dirty="0" smtClean="0"/>
            </a:br>
            <a:r>
              <a:rPr lang="ru-RU" sz="1400" b="1" dirty="0" smtClean="0"/>
              <a:t>пути </a:t>
            </a:r>
            <a:r>
              <a:rPr lang="ru-RU" sz="1400" b="1" dirty="0"/>
              <a:t>решения проблемы</a:t>
            </a:r>
            <a:br>
              <a:rPr lang="ru-RU" sz="1400" b="1" dirty="0"/>
            </a:br>
            <a:endParaRPr lang="ru-RU" sz="1400" b="1" dirty="0"/>
          </a:p>
        </p:txBody>
      </p:sp>
      <p:pic>
        <p:nvPicPr>
          <p:cNvPr id="4099" name="Picture 3" descr="C:\Users\Komplektovanie\Desktop\lechashchij-vrach-5-6-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68" y="3509590"/>
            <a:ext cx="209073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5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Взаимосвязь железодефицитной анемии с другими болезнями: диагностика и лечение</a:t>
            </a:r>
            <a:endParaRPr lang="ru-RU" sz="1400" b="1" dirty="0"/>
          </a:p>
        </p:txBody>
      </p:sp>
      <p:pic>
        <p:nvPicPr>
          <p:cNvPr id="7170" name="Picture 2" descr="C:\Users\Komplektovanie\Desktop\анемия фото\3hsT7yGJ2n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6" t="2294" r="5842" b="4086"/>
          <a:stretch/>
        </p:blipFill>
        <p:spPr bwMode="auto">
          <a:xfrm>
            <a:off x="5694100" y="3447675"/>
            <a:ext cx="2220480" cy="31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3995"/>
            <a:ext cx="2377646" cy="332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4862" y="248461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Татарова Н.А. Внимание! Железодефицитная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анемия/ Н.А. Татарова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// Женская консультация.-2021.-№3.-С.14.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8305" y="2408787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Железодефицитная анемия в практике гастроэнтеролога и хирурга: актуальные аспекты диагностики и лечения/ Д.И.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Трухан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, Е.Н.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Деговцов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, В.А. Никоненко, Д.В. Самойлов //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Consilium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medicum.-2020.-№8.-С.71-77.</a:t>
            </a:r>
          </a:p>
        </p:txBody>
      </p:sp>
    </p:spTree>
    <p:extLst>
      <p:ext uri="{BB962C8B-B14F-4D97-AF65-F5344CB8AC3E}">
        <p14:creationId xmlns:p14="http://schemas.microsoft.com/office/powerpoint/2010/main" val="33620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Еремина </a:t>
            </a:r>
            <a:r>
              <a:rPr lang="ru-RU" sz="1200" dirty="0"/>
              <a:t>О.Л. Диетотерапия при железодефицитных состояниях/ О.Л. Еремина, </a:t>
            </a:r>
            <a:r>
              <a:rPr lang="ru-RU" sz="1200" dirty="0" smtClean="0"/>
              <a:t>Н.М. </a:t>
            </a:r>
            <a:r>
              <a:rPr lang="ru-RU" sz="1200" dirty="0" err="1" smtClean="0"/>
              <a:t>Обидина</a:t>
            </a:r>
            <a:r>
              <a:rPr lang="ru-RU" sz="1200" dirty="0"/>
              <a:t>// Практическая диетотерапия.-2020.-№1.-С.56-61.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Дефицит железа: профилактика и  коррекция питанием в педиатрии</a:t>
            </a:r>
            <a:endParaRPr lang="ru-RU" sz="1400" b="1" dirty="0"/>
          </a:p>
        </p:txBody>
      </p:sp>
      <p:pic>
        <p:nvPicPr>
          <p:cNvPr id="8195" name="Picture 3" descr="C:\Users\Komplektovanie\Desktop\анемия фото\8-_jfBGyCd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5487" r="6526" b="3231"/>
          <a:stretch/>
        </p:blipFill>
        <p:spPr bwMode="auto">
          <a:xfrm>
            <a:off x="1115616" y="3429000"/>
            <a:ext cx="2232248" cy="32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088232" cy="31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2468734"/>
            <a:ext cx="4207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Пельтихина</a:t>
            </a:r>
            <a:r>
              <a:rPr lang="ru-RU" sz="1200" dirty="0"/>
              <a:t> О.В. Диетотерапия при железодефицитных состояниях/ О.В. </a:t>
            </a:r>
            <a:r>
              <a:rPr lang="ru-RU" sz="1200" dirty="0" err="1"/>
              <a:t>Пельтихина</a:t>
            </a:r>
            <a:r>
              <a:rPr lang="ru-RU" sz="1200" dirty="0"/>
              <a:t>, </a:t>
            </a:r>
            <a:r>
              <a:rPr lang="ru-RU" sz="1200" dirty="0" err="1"/>
              <a:t>Л.П.Пикалова</a:t>
            </a:r>
            <a:r>
              <a:rPr lang="ru-RU" sz="1200" dirty="0"/>
              <a:t>, А.М. Морозов// Медицинская сестра.-2020.-№2.-С.43-45.</a:t>
            </a:r>
          </a:p>
        </p:txBody>
      </p:sp>
    </p:spTree>
    <p:extLst>
      <p:ext uri="{BB962C8B-B14F-4D97-AF65-F5344CB8AC3E}">
        <p14:creationId xmlns:p14="http://schemas.microsoft.com/office/powerpoint/2010/main" val="41124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419</TotalTime>
  <Words>747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ДЕПАРТАМЕНТ ЗДРАВООХРАНЕНИЯ ОРЛОВСКОЙ ОБЛАСТИ БЮДЖЕТНОЕ УЧРЕЖДЕНИЕ ОРЛОВСКОЙ ОБЛАСТИ  «ОРЛОВСКАЯ НАУЧНАЯ МЕДИЦИНСКАЯ БИБЛИОТЕКА» Централизованная библиотечная система Россия, 302027, г. Орел, ул. Приборостроительная, д. 42, тел./факс (4862) 41-01-33; 41-01-34; 41-00-04  </vt:lpstr>
      <vt:lpstr>Презентация PowerPoint</vt:lpstr>
      <vt:lpstr>Предлагаем  нашим читателям  подборку  статей  из медицинских изданий за 2022-2020 гг. на тему : «Железодефицитная анемия».</vt:lpstr>
      <vt:lpstr>    Дефицит железа и сердечная недостаточность – взаимосвязь, исследования, лечение  </vt:lpstr>
      <vt:lpstr> Анемия железодефицитная – взаимосвязь  с беременностью, потерей беременности, COVID-19 </vt:lpstr>
      <vt:lpstr> Железодефицитные состояния в гинекологии и акушерстве: профилактика и коррекция</vt:lpstr>
      <vt:lpstr>Железодефицитная анемия: влияние на иммунную систему ,  пути решения проблемы </vt:lpstr>
      <vt:lpstr>Взаимосвязь железодефицитной анемии с другими болезнями: диагностика и лечение</vt:lpstr>
      <vt:lpstr>Дефицит железа: профилактика и  коррекция питанием в педиатрии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69</cp:revision>
  <dcterms:created xsi:type="dcterms:W3CDTF">2022-11-01T12:37:46Z</dcterms:created>
  <dcterms:modified xsi:type="dcterms:W3CDTF">2024-04-08T11:28:04Z</dcterms:modified>
</cp:coreProperties>
</file>