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58" r:id="rId5"/>
    <p:sldId id="259"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6D4EC4-7DC8-4EDC-A697-EC9F3B0EBE91}" type="datetimeFigureOut">
              <a:rPr lang="ru-RU" smtClean="0"/>
              <a:t>05.07.2023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95768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6D4EC4-7DC8-4EDC-A697-EC9F3B0EBE91}" type="datetimeFigureOut">
              <a:rPr lang="ru-RU" smtClean="0"/>
              <a:t>05.07.2023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413867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6D4EC4-7DC8-4EDC-A697-EC9F3B0EBE91}" type="datetimeFigureOut">
              <a:rPr lang="ru-RU" smtClean="0"/>
              <a:t>05.07.2023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332607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6D4EC4-7DC8-4EDC-A697-EC9F3B0EBE91}" type="datetimeFigureOut">
              <a:rPr lang="ru-RU" smtClean="0"/>
              <a:t>05.07.2023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227881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6D4EC4-7DC8-4EDC-A697-EC9F3B0EBE91}" type="datetimeFigureOut">
              <a:rPr lang="ru-RU" smtClean="0"/>
              <a:t>05.07.2023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36918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6D4EC4-7DC8-4EDC-A697-EC9F3B0EBE91}" type="datetimeFigureOut">
              <a:rPr lang="ru-RU" smtClean="0"/>
              <a:t>05.07.2023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175509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6D4EC4-7DC8-4EDC-A697-EC9F3B0EBE91}" type="datetimeFigureOut">
              <a:rPr lang="ru-RU" smtClean="0"/>
              <a:t>05.07.2023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40246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6D4EC4-7DC8-4EDC-A697-EC9F3B0EBE91}" type="datetimeFigureOut">
              <a:rPr lang="ru-RU" smtClean="0"/>
              <a:t>05.07.2023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142152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6D4EC4-7DC8-4EDC-A697-EC9F3B0EBE91}" type="datetimeFigureOut">
              <a:rPr lang="ru-RU" smtClean="0"/>
              <a:t>05.07.2023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117413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6D4EC4-7DC8-4EDC-A697-EC9F3B0EBE91}" type="datetimeFigureOut">
              <a:rPr lang="ru-RU" smtClean="0"/>
              <a:t>05.07.2023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291550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6D4EC4-7DC8-4EDC-A697-EC9F3B0EBE91}" type="datetimeFigureOut">
              <a:rPr lang="ru-RU" smtClean="0"/>
              <a:t>05.07.2023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DE317-56AE-4B63-BB85-E82FF4145A66}" type="slidenum">
              <a:rPr lang="ru-RU" smtClean="0"/>
              <a:t>‹#›</a:t>
            </a:fld>
            <a:endParaRPr lang="ru-RU"/>
          </a:p>
        </p:txBody>
      </p:sp>
    </p:spTree>
    <p:extLst>
      <p:ext uri="{BB962C8B-B14F-4D97-AF65-F5344CB8AC3E}">
        <p14:creationId xmlns:p14="http://schemas.microsoft.com/office/powerpoint/2010/main" val="53640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D4EC4-7DC8-4EDC-A697-EC9F3B0EBE91}" type="datetimeFigureOut">
              <a:rPr lang="ru-RU" smtClean="0"/>
              <a:t>05.07.2023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DE317-56AE-4B63-BB85-E82FF4145A66}" type="slidenum">
              <a:rPr lang="ru-RU" smtClean="0"/>
              <a:t>‹#›</a:t>
            </a:fld>
            <a:endParaRPr lang="ru-RU"/>
          </a:p>
        </p:txBody>
      </p:sp>
    </p:spTree>
    <p:extLst>
      <p:ext uri="{BB962C8B-B14F-4D97-AF65-F5344CB8AC3E}">
        <p14:creationId xmlns:p14="http://schemas.microsoft.com/office/powerpoint/2010/main" val="216314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mplektovanie\Desktop\diagnostika-zabolevanij-serdtsa-i-sosudov_ll6fw5qs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854522"/>
            <a:ext cx="6408712" cy="35543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1774402"/>
            <a:ext cx="7772400" cy="1080120"/>
          </a:xfrm>
        </p:spPr>
        <p:txBody>
          <a:bodyPr>
            <a:normAutofit fontScale="90000"/>
          </a:bodyPr>
          <a:lstStyle/>
          <a:p>
            <a:r>
              <a:rPr lang="ru-RU" sz="3200" dirty="0" smtClean="0"/>
              <a:t/>
            </a:r>
            <a:br>
              <a:rPr lang="ru-RU" sz="3200" dirty="0" smtClean="0"/>
            </a:br>
            <a:r>
              <a:rPr lang="ru-RU" sz="3200" b="1" i="1" dirty="0" smtClean="0">
                <a:solidFill>
                  <a:schemeClr val="accent2">
                    <a:lumMod val="75000"/>
                  </a:schemeClr>
                </a:solidFill>
              </a:rPr>
              <a:t>Кардиология: достижения и проблемы </a:t>
            </a:r>
            <a:br>
              <a:rPr lang="ru-RU" sz="3200" b="1" i="1" dirty="0" smtClean="0">
                <a:solidFill>
                  <a:schemeClr val="accent2">
                    <a:lumMod val="75000"/>
                  </a:schemeClr>
                </a:solidFill>
              </a:rPr>
            </a:br>
            <a:r>
              <a:rPr lang="ru-RU" sz="3200" dirty="0" smtClean="0">
                <a:solidFill>
                  <a:schemeClr val="accent2">
                    <a:lumMod val="75000"/>
                  </a:schemeClr>
                </a:solidFill>
              </a:rPr>
              <a:t>6 июля – Всемирный день кардиолога </a:t>
            </a:r>
            <a:br>
              <a:rPr lang="ru-RU" sz="3200" dirty="0" smtClean="0">
                <a:solidFill>
                  <a:schemeClr val="accent2">
                    <a:lumMod val="75000"/>
                  </a:schemeClr>
                </a:solidFill>
              </a:rPr>
            </a:br>
            <a:r>
              <a:rPr lang="ru-RU" sz="3200" dirty="0">
                <a:solidFill>
                  <a:schemeClr val="accent2">
                    <a:lumMod val="75000"/>
                  </a:schemeClr>
                </a:solidFill>
              </a:rPr>
              <a:t/>
            </a:r>
            <a:br>
              <a:rPr lang="ru-RU" sz="3200" dirty="0">
                <a:solidFill>
                  <a:schemeClr val="accent2">
                    <a:lumMod val="75000"/>
                  </a:schemeClr>
                </a:solidFill>
              </a:rPr>
            </a:br>
            <a:r>
              <a:rPr lang="ru-RU" sz="1200" dirty="0" smtClean="0"/>
              <a:t/>
            </a:r>
            <a:br>
              <a:rPr lang="ru-RU" sz="1200" dirty="0" smtClean="0"/>
            </a:br>
            <a:r>
              <a:rPr lang="ru-RU" sz="1200" dirty="0"/>
              <a:t/>
            </a:r>
            <a:br>
              <a:rPr lang="ru-RU" sz="1200" dirty="0"/>
            </a:br>
            <a:endParaRPr lang="ru-RU" sz="1200" dirty="0"/>
          </a:p>
        </p:txBody>
      </p:sp>
      <p:sp>
        <p:nvSpPr>
          <p:cNvPr id="3" name="Подзаголовок 2"/>
          <p:cNvSpPr>
            <a:spLocks noGrp="1"/>
          </p:cNvSpPr>
          <p:nvPr>
            <p:ph type="subTitle" idx="1"/>
          </p:nvPr>
        </p:nvSpPr>
        <p:spPr>
          <a:xfrm>
            <a:off x="1403648" y="476672"/>
            <a:ext cx="6400800" cy="864096"/>
          </a:xfrm>
        </p:spPr>
        <p:txBody>
          <a:bodyPr>
            <a:normAutofit fontScale="92500" lnSpcReduction="20000"/>
          </a:bodyPr>
          <a:lstStyle/>
          <a:p>
            <a:r>
              <a:rPr lang="ru-RU" sz="1100" dirty="0">
                <a:solidFill>
                  <a:schemeClr val="tx1"/>
                </a:solidFill>
              </a:rPr>
              <a:t>ДЕПАРТАМЕНТ ЗДРАВООХРАНЕНИЯ ОРЛОВСКОЙ ОБЛАСТИ</a:t>
            </a:r>
          </a:p>
          <a:p>
            <a:r>
              <a:rPr lang="ru-RU" sz="1100" dirty="0">
                <a:solidFill>
                  <a:schemeClr val="tx1"/>
                </a:solidFill>
              </a:rPr>
              <a:t>БЮДЖЕТНОЕ УЧРЕЖДЕНИЕ ОРЛОВСКОЙ ОБЛАСТИ </a:t>
            </a:r>
          </a:p>
          <a:p>
            <a:r>
              <a:rPr lang="ru-RU" sz="1100" dirty="0">
                <a:solidFill>
                  <a:schemeClr val="tx1"/>
                </a:solidFill>
              </a:rPr>
              <a:t>«ОРЛОВСКАЯ НАУЧНАЯ МЕДИЦИНСКАЯ БИБЛИОТЕКА»</a:t>
            </a:r>
          </a:p>
          <a:p>
            <a:r>
              <a:rPr lang="ru-RU" sz="1100" dirty="0">
                <a:solidFill>
                  <a:schemeClr val="tx1"/>
                </a:solidFill>
              </a:rPr>
              <a:t>Централизованная библиотечная система</a:t>
            </a:r>
          </a:p>
          <a:p>
            <a:r>
              <a:rPr lang="ru-RU" sz="1100" dirty="0">
                <a:solidFill>
                  <a:schemeClr val="tx1"/>
                </a:solidFill>
              </a:rPr>
              <a:t>Россия, 302027, г. Орел, ул. Приборостроительная, д. 42, тел./факс (4862) 41-01-33; 41-01-34; 41-00-04</a:t>
            </a:r>
          </a:p>
          <a:p>
            <a:endParaRPr lang="ru-RU" sz="1200" dirty="0">
              <a:solidFill>
                <a:schemeClr val="tx1"/>
              </a:solidFill>
            </a:endParaRPr>
          </a:p>
        </p:txBody>
      </p:sp>
      <p:sp>
        <p:nvSpPr>
          <p:cNvPr id="4" name="TextBox 3"/>
          <p:cNvSpPr txBox="1"/>
          <p:nvPr/>
        </p:nvSpPr>
        <p:spPr>
          <a:xfrm>
            <a:off x="4153873" y="6411343"/>
            <a:ext cx="908262" cy="276999"/>
          </a:xfrm>
          <a:prstGeom prst="rect">
            <a:avLst/>
          </a:prstGeom>
          <a:noFill/>
        </p:spPr>
        <p:txBody>
          <a:bodyPr wrap="none" rtlCol="0">
            <a:spAutoFit/>
          </a:bodyPr>
          <a:lstStyle/>
          <a:p>
            <a:r>
              <a:rPr lang="ru-RU" sz="1200" b="1" dirty="0" smtClean="0"/>
              <a:t>Орел, 2023</a:t>
            </a:r>
            <a:endParaRPr lang="ru-RU" sz="1200" b="1" dirty="0"/>
          </a:p>
        </p:txBody>
      </p:sp>
    </p:spTree>
    <p:extLst>
      <p:ext uri="{BB962C8B-B14F-4D97-AF65-F5344CB8AC3E}">
        <p14:creationId xmlns:p14="http://schemas.microsoft.com/office/powerpoint/2010/main" val="2889090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mplektovanie\Desktop\rgrgrg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37112"/>
            <a:ext cx="4194212" cy="2204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620688"/>
            <a:ext cx="8424936" cy="3888432"/>
          </a:xfrm>
        </p:spPr>
        <p:txBody>
          <a:bodyPr>
            <a:normAutofit fontScale="92500" lnSpcReduction="20000"/>
          </a:bodyPr>
          <a:lstStyle/>
          <a:p>
            <a:r>
              <a:rPr lang="ru-RU" sz="1600" dirty="0" smtClean="0">
                <a:solidFill>
                  <a:schemeClr val="accent2">
                    <a:lumMod val="50000"/>
                  </a:schemeClr>
                </a:solidFill>
              </a:rPr>
              <a:t>6 июля во всем мире ежегодно отмечается день кардиолога –врача, который специализируется на профилактике, диагностике и лечении заболеваний сердечно-сосудистой системы. В его компетенцию входит обследование пациента, постановка диагноза, составление плана лечения и контроль над эффективностью терапии.</a:t>
            </a:r>
          </a:p>
          <a:p>
            <a:r>
              <a:rPr lang="ru-RU" sz="1600" dirty="0" smtClean="0">
                <a:solidFill>
                  <a:schemeClr val="accent2">
                    <a:lumMod val="50000"/>
                  </a:schemeClr>
                </a:solidFill>
              </a:rPr>
              <a:t>Большинство сердечно-сосудистых патологий – это хронические заболевания, склонные к прогрессированию, поэтому зачастую кардиолог наблюдает своих пациентов в течение всей жизни, отслеживает динамику изменений и при необходимости корректирует лечение.</a:t>
            </a:r>
          </a:p>
          <a:p>
            <a:r>
              <a:rPr lang="ru-RU" sz="1600" dirty="0" smtClean="0">
                <a:solidFill>
                  <a:schemeClr val="accent2">
                    <a:lumMod val="50000"/>
                  </a:schemeClr>
                </a:solidFill>
              </a:rPr>
              <a:t>Современные методы и средства в медицине  помогают лечить </a:t>
            </a:r>
            <a:r>
              <a:rPr lang="ru-RU" sz="1600" dirty="0">
                <a:solidFill>
                  <a:schemeClr val="accent2">
                    <a:lumMod val="50000"/>
                  </a:schemeClr>
                </a:solidFill>
              </a:rPr>
              <a:t>целый ряд состояний, которые раньше казались неизлечимыми, например острый инфаркт, тяжелое поражение сосудов, отрицательно влияющие на сердце, головной мозг, внутренние органы, тяжелые пороки сердца, как врожденные, так и приобретенные, нарушения ритма сердца. Это – большой прогресс. Но, к сожалению, </a:t>
            </a:r>
            <a:r>
              <a:rPr lang="ru-RU" sz="1600" dirty="0" smtClean="0">
                <a:solidFill>
                  <a:schemeClr val="accent2">
                    <a:lumMod val="50000"/>
                  </a:schemeClr>
                </a:solidFill>
              </a:rPr>
              <a:t>проблемы сердечно-сосудистых заболеваний по-прежнему занимают лидирующие позиции.</a:t>
            </a:r>
          </a:p>
          <a:p>
            <a:r>
              <a:rPr lang="ru-RU" sz="1600" dirty="0" smtClean="0">
                <a:solidFill>
                  <a:schemeClr val="accent2">
                    <a:lumMod val="50000"/>
                  </a:schemeClr>
                </a:solidFill>
              </a:rPr>
              <a:t>Достижения науки, владение пациентов необходимой информацией о возможностях лечения, развитие профессионализма и самосовершенствование врача – кардиолога, являются залогом успехов на поприще борьбы за человеческие жизни и более здоровое общество. </a:t>
            </a:r>
          </a:p>
          <a:p>
            <a:r>
              <a:rPr lang="ru-RU" sz="1600" b="1" dirty="0" smtClean="0">
                <a:solidFill>
                  <a:schemeClr val="accent2">
                    <a:lumMod val="50000"/>
                  </a:schemeClr>
                </a:solidFill>
              </a:rPr>
              <a:t>Орловская научная медицинская библиотека  сердечно поздравляет врачей – кардиологов с их профессиональным праздником  и предлагает своим читателям актуальные специализированные издания, посвященные кардиологии .</a:t>
            </a:r>
            <a:endParaRPr lang="ru-RU" sz="1600" b="1" dirty="0">
              <a:solidFill>
                <a:schemeClr val="accent2">
                  <a:lumMod val="50000"/>
                </a:schemeClr>
              </a:solidFill>
            </a:endParaRPr>
          </a:p>
        </p:txBody>
      </p:sp>
    </p:spTree>
    <p:extLst>
      <p:ext uri="{BB962C8B-B14F-4D97-AF65-F5344CB8AC3E}">
        <p14:creationId xmlns:p14="http://schemas.microsoft.com/office/powerpoint/2010/main" val="821811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32656"/>
            <a:ext cx="3008313" cy="936104"/>
          </a:xfrm>
        </p:spPr>
        <p:txBody>
          <a:bodyPr>
            <a:noAutofit/>
          </a:bodyPr>
          <a:lstStyle/>
          <a:p>
            <a:r>
              <a:rPr lang="ru-RU" sz="1400" dirty="0" smtClean="0">
                <a:solidFill>
                  <a:schemeClr val="accent2">
                    <a:lumMod val="75000"/>
                  </a:schemeClr>
                </a:solidFill>
              </a:rPr>
              <a:t>Тактика </a:t>
            </a:r>
            <a:r>
              <a:rPr lang="ru-RU" sz="1400" dirty="0">
                <a:solidFill>
                  <a:schemeClr val="accent2">
                    <a:lumMod val="75000"/>
                  </a:schemeClr>
                </a:solidFill>
              </a:rPr>
              <a:t>врача – кардиолога: практическое руководство/под ред. Ж.Д. </a:t>
            </a:r>
            <a:r>
              <a:rPr lang="ru-RU" sz="1400" dirty="0" err="1">
                <a:solidFill>
                  <a:schemeClr val="accent2">
                    <a:lumMod val="75000"/>
                  </a:schemeClr>
                </a:solidFill>
              </a:rPr>
              <a:t>Кобалаева</a:t>
            </a:r>
            <a:r>
              <a:rPr lang="ru-RU" sz="1400" dirty="0">
                <a:solidFill>
                  <a:schemeClr val="accent2">
                    <a:lumMod val="75000"/>
                  </a:schemeClr>
                </a:solidFill>
              </a:rPr>
              <a:t>.-Москва: ГЭОТАР-Медиа, 2022.-320с.</a:t>
            </a: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269" t="2684" r="6622" b="5696"/>
          <a:stretch/>
        </p:blipFill>
        <p:spPr>
          <a:xfrm>
            <a:off x="4716016" y="764704"/>
            <a:ext cx="3590568" cy="5031412"/>
          </a:xfrm>
        </p:spPr>
      </p:pic>
      <p:sp>
        <p:nvSpPr>
          <p:cNvPr id="6" name="Текст 5"/>
          <p:cNvSpPr>
            <a:spLocks noGrp="1"/>
          </p:cNvSpPr>
          <p:nvPr>
            <p:ph type="body" sz="half" idx="2"/>
          </p:nvPr>
        </p:nvSpPr>
        <p:spPr/>
        <p:txBody>
          <a:bodyPr>
            <a:normAutofit/>
          </a:bodyPr>
          <a:lstStyle/>
          <a:p>
            <a:r>
              <a:rPr lang="ru-RU" dirty="0"/>
              <a:t>Книга «Тактика врача-кардиолога» представляет собой краткое руководство по диагностике, лечению и профилактике заболеваний сердечно-сосудистой системы, с которыми врачи наиболее часто встречаются в амбулаторной практике.</a:t>
            </a:r>
          </a:p>
          <a:p>
            <a:r>
              <a:rPr lang="ru-RU" dirty="0"/>
              <a:t>    Издание предназначено врачам – кардиологам, врачам общей практики, терапевтам, клиническим ординаторам и студентам старших курсов медицинских вузов.</a:t>
            </a:r>
          </a:p>
          <a:p>
            <a:r>
              <a:rPr lang="ru-RU" dirty="0"/>
              <a:t>    Книга имеет электронную версию, активировав доступ к которой можно получить дополнительные информационные материалы (уточняющие рекомендации, развернутые речевые модули, сведения о применяемых лекарственных препаратах).</a:t>
            </a:r>
          </a:p>
          <a:p>
            <a:endParaRPr lang="ru-RU" dirty="0"/>
          </a:p>
        </p:txBody>
      </p:sp>
    </p:spTree>
    <p:extLst>
      <p:ext uri="{BB962C8B-B14F-4D97-AF65-F5344CB8AC3E}">
        <p14:creationId xmlns:p14="http://schemas.microsoft.com/office/powerpoint/2010/main" val="459822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3008313" cy="1067718"/>
          </a:xfrm>
        </p:spPr>
        <p:txBody>
          <a:bodyPr>
            <a:normAutofit/>
          </a:bodyPr>
          <a:lstStyle/>
          <a:p>
            <a:r>
              <a:rPr lang="ru-RU" sz="1400" dirty="0" smtClean="0">
                <a:solidFill>
                  <a:schemeClr val="accent2">
                    <a:lumMod val="75000"/>
                  </a:schemeClr>
                </a:solidFill>
              </a:rPr>
              <a:t>Гериатрическая </a:t>
            </a:r>
            <a:r>
              <a:rPr lang="ru-RU" sz="1400" dirty="0">
                <a:solidFill>
                  <a:schemeClr val="accent2">
                    <a:lumMod val="75000"/>
                  </a:schemeClr>
                </a:solidFill>
              </a:rPr>
              <a:t>кардиология: руководство для врачей/ под ред. </a:t>
            </a:r>
            <a:r>
              <a:rPr lang="ru-RU" sz="1400" dirty="0" err="1">
                <a:solidFill>
                  <a:schemeClr val="accent2">
                    <a:lumMod val="75000"/>
                  </a:schemeClr>
                </a:solidFill>
              </a:rPr>
              <a:t>Е.С.Лаптевой</a:t>
            </a:r>
            <a:r>
              <a:rPr lang="ru-RU" sz="1400" dirty="0">
                <a:solidFill>
                  <a:schemeClr val="accent2">
                    <a:lumMod val="75000"/>
                  </a:schemeClr>
                </a:solidFill>
              </a:rPr>
              <a:t>, А.Л. </a:t>
            </a:r>
            <a:r>
              <a:rPr lang="ru-RU" sz="1400" dirty="0" err="1">
                <a:solidFill>
                  <a:schemeClr val="accent2">
                    <a:lumMod val="75000"/>
                  </a:schemeClr>
                </a:solidFill>
              </a:rPr>
              <a:t>Арьева</a:t>
            </a:r>
            <a:r>
              <a:rPr lang="ru-RU" sz="1400" dirty="0">
                <a:solidFill>
                  <a:schemeClr val="accent2">
                    <a:lumMod val="75000"/>
                  </a:schemeClr>
                </a:solidFill>
              </a:rPr>
              <a:t>.-Москва: ГЭОТАР-Медиа, 2022.-192с</a:t>
            </a:r>
            <a:r>
              <a:rPr lang="ru-RU" sz="1400" dirty="0"/>
              <a:t>.</a:t>
            </a: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7096" t="2391" r="6448" b="3371"/>
          <a:stretch/>
        </p:blipFill>
        <p:spPr>
          <a:xfrm>
            <a:off x="4644008" y="620688"/>
            <a:ext cx="3795253" cy="5515898"/>
          </a:xfrm>
        </p:spPr>
      </p:pic>
      <p:sp>
        <p:nvSpPr>
          <p:cNvPr id="6" name="Текст 5"/>
          <p:cNvSpPr>
            <a:spLocks noGrp="1"/>
          </p:cNvSpPr>
          <p:nvPr>
            <p:ph type="body" sz="half" idx="2"/>
          </p:nvPr>
        </p:nvSpPr>
        <p:spPr>
          <a:xfrm>
            <a:off x="457200" y="1435100"/>
            <a:ext cx="3322712" cy="4691063"/>
          </a:xfrm>
        </p:spPr>
        <p:txBody>
          <a:bodyPr>
            <a:normAutofit fontScale="92500" lnSpcReduction="10000"/>
          </a:bodyPr>
          <a:lstStyle/>
          <a:p>
            <a:r>
              <a:rPr lang="ru-RU" dirty="0"/>
              <a:t> В руководстве рассмотрены вопросы гериатрической кардиологии</a:t>
            </a:r>
            <a:r>
              <a:rPr lang="ru-RU" dirty="0" smtClean="0"/>
              <a:t>. Представлены </a:t>
            </a:r>
            <a:r>
              <a:rPr lang="ru-RU" dirty="0"/>
              <a:t>данные о физиологическом и патологическом старении сердечно-сосудистой системы. Основной акцент сделан </a:t>
            </a:r>
            <a:r>
              <a:rPr lang="ru-RU" dirty="0" smtClean="0"/>
              <a:t>на особенностях </a:t>
            </a:r>
            <a:r>
              <a:rPr lang="ru-RU" dirty="0"/>
              <a:t>возникновения, клинического течения, диагностики и лечения наиболее часто встречающихся заболеваний сердечно-сосудистой системы у людей пожилого и старческого возраста. Детально описаны клинические проявления и способы лечения ишемической болезни сердца, гипертонической болезни, хронического легочного сердца, нарушений ритма и проводимости, клапанных пороков сердца у пациентов старших возрастных групп.</a:t>
            </a:r>
          </a:p>
          <a:p>
            <a:r>
              <a:rPr lang="ru-RU" dirty="0"/>
              <a:t>    Книга предназначена врачам – гериатрам, </a:t>
            </a:r>
            <a:r>
              <a:rPr lang="ru-RU" dirty="0" smtClean="0"/>
              <a:t>врачам-кардиологам, терапевтам</a:t>
            </a:r>
            <a:r>
              <a:rPr lang="ru-RU" dirty="0"/>
              <a:t>, семейным врачам, врачам общей практики, а также может быть полезна медицинским работникам, оказывающим помощь пожилым пациентам.</a:t>
            </a:r>
          </a:p>
        </p:txBody>
      </p:sp>
    </p:spTree>
    <p:extLst>
      <p:ext uri="{BB962C8B-B14F-4D97-AF65-F5344CB8AC3E}">
        <p14:creationId xmlns:p14="http://schemas.microsoft.com/office/powerpoint/2010/main" val="116596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3008313" cy="1067718"/>
          </a:xfrm>
        </p:spPr>
        <p:txBody>
          <a:bodyPr>
            <a:normAutofit/>
          </a:bodyPr>
          <a:lstStyle/>
          <a:p>
            <a:r>
              <a:rPr lang="ru-RU" sz="1400" dirty="0" smtClean="0">
                <a:solidFill>
                  <a:schemeClr val="accent2">
                    <a:lumMod val="75000"/>
                  </a:schemeClr>
                </a:solidFill>
              </a:rPr>
              <a:t>Прахов </a:t>
            </a:r>
            <a:r>
              <a:rPr lang="ru-RU" sz="1400" dirty="0">
                <a:solidFill>
                  <a:schemeClr val="accent2">
                    <a:lumMod val="75000"/>
                  </a:schemeClr>
                </a:solidFill>
              </a:rPr>
              <a:t>А.В. </a:t>
            </a:r>
            <a:r>
              <a:rPr lang="ru-RU" sz="1400" dirty="0" err="1">
                <a:solidFill>
                  <a:schemeClr val="accent2">
                    <a:lumMod val="75000"/>
                  </a:schemeClr>
                </a:solidFill>
              </a:rPr>
              <a:t>Кардиомиопатии</a:t>
            </a:r>
            <a:r>
              <a:rPr lang="ru-RU" sz="1400" dirty="0">
                <a:solidFill>
                  <a:schemeClr val="accent2">
                    <a:lumMod val="75000"/>
                  </a:schemeClr>
                </a:solidFill>
              </a:rPr>
              <a:t> в детском возрасте: учебное пособие/ </a:t>
            </a:r>
            <a:r>
              <a:rPr lang="ru-RU" sz="1400" dirty="0" err="1">
                <a:solidFill>
                  <a:schemeClr val="accent2">
                    <a:lumMod val="75000"/>
                  </a:schemeClr>
                </a:solidFill>
              </a:rPr>
              <a:t>А.В.Прахов</a:t>
            </a:r>
            <a:r>
              <a:rPr lang="ru-RU" sz="1400" dirty="0">
                <a:solidFill>
                  <a:schemeClr val="accent2">
                    <a:lumMod val="75000"/>
                  </a:schemeClr>
                </a:solidFill>
              </a:rPr>
              <a:t>.-Санкт – Петербург: </a:t>
            </a:r>
            <a:r>
              <a:rPr lang="ru-RU" sz="1400" dirty="0" err="1">
                <a:solidFill>
                  <a:schemeClr val="accent2">
                    <a:lumMod val="75000"/>
                  </a:schemeClr>
                </a:solidFill>
              </a:rPr>
              <a:t>СпецЛит</a:t>
            </a:r>
            <a:r>
              <a:rPr lang="ru-RU" sz="1400" dirty="0">
                <a:solidFill>
                  <a:schemeClr val="accent2">
                    <a:lumMod val="75000"/>
                  </a:schemeClr>
                </a:solidFill>
              </a:rPr>
              <a:t>, 2022.-263с.</a:t>
            </a: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685" t="1838" r="5658" b="1141"/>
          <a:stretch/>
        </p:blipFill>
        <p:spPr>
          <a:xfrm>
            <a:off x="4788025" y="894734"/>
            <a:ext cx="3672408" cy="4982537"/>
          </a:xfrm>
        </p:spPr>
      </p:pic>
      <p:sp>
        <p:nvSpPr>
          <p:cNvPr id="6" name="Текст 5"/>
          <p:cNvSpPr>
            <a:spLocks noGrp="1"/>
          </p:cNvSpPr>
          <p:nvPr>
            <p:ph type="body" sz="half" idx="2"/>
          </p:nvPr>
        </p:nvSpPr>
        <p:spPr>
          <a:xfrm>
            <a:off x="457200" y="1435100"/>
            <a:ext cx="3682752" cy="4691063"/>
          </a:xfrm>
        </p:spPr>
        <p:txBody>
          <a:bodyPr>
            <a:normAutofit fontScale="92500" lnSpcReduction="10000"/>
          </a:bodyPr>
          <a:lstStyle/>
          <a:p>
            <a:r>
              <a:rPr lang="ru-RU" dirty="0"/>
              <a:t>В пособии рассматривается недостаточно изученная на сегодняшний день и сложная для понимания проблема </a:t>
            </a:r>
            <a:r>
              <a:rPr lang="ru-RU" dirty="0" err="1"/>
              <a:t>некоронарогенных</a:t>
            </a:r>
            <a:r>
              <a:rPr lang="ru-RU" dirty="0"/>
              <a:t> заболеваний миокарда – </a:t>
            </a:r>
            <a:r>
              <a:rPr lang="ru-RU" dirty="0" err="1"/>
              <a:t>кардиомиопатий</a:t>
            </a:r>
            <a:r>
              <a:rPr lang="ru-RU" dirty="0"/>
              <a:t> в детском возрасте. Основная масса </a:t>
            </a:r>
            <a:r>
              <a:rPr lang="ru-RU" dirty="0" err="1"/>
              <a:t>кардиомиопатий</a:t>
            </a:r>
            <a:r>
              <a:rPr lang="ru-RU" dirty="0"/>
              <a:t> у детей сложна для диагностики и протекает с сердечной недостаточностью, тяжелыми нарушениями ритма сердца и проводимости, с синдромом внезапной сердечной смерти. В связи с этим в книге представлены современные сведения по этиологии, эпидемиологии, патогенезу врожденных и приобретенных </a:t>
            </a:r>
            <a:r>
              <a:rPr lang="ru-RU" dirty="0" err="1"/>
              <a:t>кардиомиопатий</a:t>
            </a:r>
            <a:r>
              <a:rPr lang="ru-RU" dirty="0"/>
              <a:t> в детском возрасте. Описывается клиническая картина заболевания, приводящего к формированию </a:t>
            </a:r>
            <a:r>
              <a:rPr lang="ru-RU" dirty="0" err="1"/>
              <a:t>кардиомиопатии</a:t>
            </a:r>
            <a:r>
              <a:rPr lang="ru-RU" dirty="0"/>
              <a:t>, подробно даны клиника поражения сердца при каждой нозологической форме, а также современные методы диагностики, лечения и прогноза заболевания.</a:t>
            </a:r>
          </a:p>
          <a:p>
            <a:r>
              <a:rPr lang="ru-RU" dirty="0"/>
              <a:t>     Книга </a:t>
            </a:r>
            <a:r>
              <a:rPr lang="ru-RU" dirty="0" smtClean="0"/>
              <a:t>предназначена, </a:t>
            </a:r>
            <a:r>
              <a:rPr lang="ru-RU" dirty="0"/>
              <a:t>прежде </a:t>
            </a:r>
            <a:r>
              <a:rPr lang="ru-RU" dirty="0" smtClean="0"/>
              <a:t>всего, </a:t>
            </a:r>
            <a:r>
              <a:rPr lang="ru-RU" dirty="0"/>
              <a:t>для врачей – детских </a:t>
            </a:r>
            <a:r>
              <a:rPr lang="ru-RU" dirty="0" err="1"/>
              <a:t>кардиоревматологов</a:t>
            </a:r>
            <a:r>
              <a:rPr lang="ru-RU" dirty="0"/>
              <a:t> и педиатров, но может быть полезной для ординаторов и студентов старших курсов педиатрических факультетов медицинских вузов.</a:t>
            </a:r>
          </a:p>
          <a:p>
            <a:endParaRPr lang="ru-RU" dirty="0"/>
          </a:p>
        </p:txBody>
      </p:sp>
    </p:spTree>
    <p:extLst>
      <p:ext uri="{BB962C8B-B14F-4D97-AF65-F5344CB8AC3E}">
        <p14:creationId xmlns:p14="http://schemas.microsoft.com/office/powerpoint/2010/main" val="2830433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err="1" smtClean="0">
                <a:solidFill>
                  <a:schemeClr val="accent2">
                    <a:lumMod val="75000"/>
                  </a:schemeClr>
                </a:solidFill>
              </a:rPr>
              <a:t>Шихвердиев</a:t>
            </a:r>
            <a:r>
              <a:rPr lang="ru-RU" sz="1400" dirty="0" smtClean="0">
                <a:solidFill>
                  <a:schemeClr val="accent2">
                    <a:lumMod val="75000"/>
                  </a:schemeClr>
                </a:solidFill>
              </a:rPr>
              <a:t> Н.Н. Общехирургические аспекты сердечно-сосудистой хирургии: методическое пособие для ординаторов/ </a:t>
            </a:r>
            <a:r>
              <a:rPr lang="ru-RU" sz="1400" dirty="0" err="1" smtClean="0">
                <a:solidFill>
                  <a:schemeClr val="accent2">
                    <a:lumMod val="75000"/>
                  </a:schemeClr>
                </a:solidFill>
              </a:rPr>
              <a:t>Н.Н.Шихвердиев</a:t>
            </a:r>
            <a:r>
              <a:rPr lang="ru-RU" sz="1400" dirty="0" smtClean="0">
                <a:solidFill>
                  <a:schemeClr val="accent2">
                    <a:lumMod val="75000"/>
                  </a:schemeClr>
                </a:solidFill>
              </a:rPr>
              <a:t>.-Санкт-Петербург: </a:t>
            </a:r>
            <a:r>
              <a:rPr lang="ru-RU" sz="1400" dirty="0" err="1" smtClean="0">
                <a:solidFill>
                  <a:schemeClr val="accent2">
                    <a:lumMod val="75000"/>
                  </a:schemeClr>
                </a:solidFill>
              </a:rPr>
              <a:t>СпецЛит</a:t>
            </a:r>
            <a:r>
              <a:rPr lang="ru-RU" sz="1400" dirty="0" smtClean="0">
                <a:solidFill>
                  <a:schemeClr val="accent2">
                    <a:lumMod val="75000"/>
                  </a:schemeClr>
                </a:solidFill>
              </a:rPr>
              <a:t>, 2021.-56с.</a:t>
            </a:r>
            <a:endParaRPr lang="ru-RU" sz="1400" dirty="0">
              <a:solidFill>
                <a:schemeClr val="accent2">
                  <a:lumMod val="75000"/>
                </a:schemeClr>
              </a:solidFill>
            </a:endParaRPr>
          </a:p>
        </p:txBody>
      </p:sp>
      <p:pic>
        <p:nvPicPr>
          <p:cNvPr id="5" name="Объект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442" r="4654" b="1690"/>
          <a:stretch/>
        </p:blipFill>
        <p:spPr>
          <a:xfrm>
            <a:off x="4591665" y="552715"/>
            <a:ext cx="3893574" cy="5376138"/>
          </a:xfrm>
        </p:spPr>
      </p:pic>
      <p:sp>
        <p:nvSpPr>
          <p:cNvPr id="4" name="Текст 3"/>
          <p:cNvSpPr>
            <a:spLocks noGrp="1"/>
          </p:cNvSpPr>
          <p:nvPr>
            <p:ph type="body" sz="half" idx="2"/>
          </p:nvPr>
        </p:nvSpPr>
        <p:spPr>
          <a:xfrm>
            <a:off x="457200" y="1628800"/>
            <a:ext cx="3394720" cy="4497363"/>
          </a:xfrm>
        </p:spPr>
        <p:txBody>
          <a:bodyPr/>
          <a:lstStyle/>
          <a:p>
            <a:r>
              <a:rPr lang="ru-RU" dirty="0" smtClean="0"/>
              <a:t>Сердечно-сосудистая хирургия – один из самых сложных разделов хирургии. Однако без знания общехирургических основ заниматься ею невозможно. Проблема подготовки ординаторов стоит остро. Существуют каноны, которые на первый взгляд просты, но их недооценка может приводить к исключительно серьезным проблемам. Как организована работа в кардиохирургической операционной? Какими инструментами работают в кардиохирургии? Какие существуют виды шовного материала? Ответы на многие вопросы даны в этом пособии.</a:t>
            </a:r>
          </a:p>
          <a:p>
            <a:r>
              <a:rPr lang="ru-RU" dirty="0" smtClean="0"/>
              <a:t>Издание предназначено для ординаторов, обучающихся по специальности «Сердечно-сосудистая хирургия».</a:t>
            </a:r>
            <a:endParaRPr lang="ru-RU" dirty="0"/>
          </a:p>
        </p:txBody>
      </p:sp>
    </p:spTree>
    <p:extLst>
      <p:ext uri="{BB962C8B-B14F-4D97-AF65-F5344CB8AC3E}">
        <p14:creationId xmlns:p14="http://schemas.microsoft.com/office/powerpoint/2010/main" val="41702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3008313" cy="1427758"/>
          </a:xfrm>
        </p:spPr>
        <p:txBody>
          <a:bodyPr>
            <a:normAutofit fontScale="90000"/>
          </a:bodyPr>
          <a:lstStyle/>
          <a:p>
            <a:r>
              <a:rPr lang="ru-RU" sz="1400" dirty="0" smtClean="0">
                <a:solidFill>
                  <a:schemeClr val="accent2">
                    <a:lumMod val="75000"/>
                  </a:schemeClr>
                </a:solidFill>
              </a:rPr>
              <a:t>Виноградов О.И. Первичная профилактика сердечно-сосудистых заболеваний: инфаркта миокарда, инсульта, сердечно-сосудистой смерти: карманный справочник.3-изд./ </a:t>
            </a:r>
            <a:r>
              <a:rPr lang="ru-RU" sz="1400" dirty="0" err="1" smtClean="0">
                <a:solidFill>
                  <a:schemeClr val="accent2">
                    <a:lumMod val="75000"/>
                  </a:schemeClr>
                </a:solidFill>
              </a:rPr>
              <a:t>О.И.Виноградов</a:t>
            </a:r>
            <a:r>
              <a:rPr lang="ru-RU" sz="1400" dirty="0" smtClean="0">
                <a:solidFill>
                  <a:schemeClr val="accent2">
                    <a:lumMod val="75000"/>
                  </a:schemeClr>
                </a:solidFill>
              </a:rPr>
              <a:t>, Е.Д.</a:t>
            </a:r>
            <a:r>
              <a:rPr lang="ru-RU" sz="1400" dirty="0" err="1" smtClean="0">
                <a:solidFill>
                  <a:schemeClr val="accent2">
                    <a:lumMod val="75000"/>
                  </a:schemeClr>
                </a:solidFill>
              </a:rPr>
              <a:t>Карташева</a:t>
            </a:r>
            <a:r>
              <a:rPr lang="ru-RU" sz="1400" dirty="0" smtClean="0">
                <a:solidFill>
                  <a:schemeClr val="accent2">
                    <a:lumMod val="75000"/>
                  </a:schemeClr>
                </a:solidFill>
              </a:rPr>
              <a:t>.-</a:t>
            </a:r>
            <a:r>
              <a:rPr lang="ru-RU" sz="1400" dirty="0" err="1" smtClean="0">
                <a:solidFill>
                  <a:schemeClr val="accent2">
                    <a:lumMod val="75000"/>
                  </a:schemeClr>
                </a:solidFill>
              </a:rPr>
              <a:t>Москва:ИД</a:t>
            </a:r>
            <a:r>
              <a:rPr lang="ru-RU" sz="1400" dirty="0" smtClean="0">
                <a:solidFill>
                  <a:schemeClr val="accent2">
                    <a:lumMod val="75000"/>
                  </a:schemeClr>
                </a:solidFill>
              </a:rPr>
              <a:t> </a:t>
            </a:r>
            <a:r>
              <a:rPr lang="ru-RU" sz="1400" dirty="0" err="1" smtClean="0">
                <a:solidFill>
                  <a:schemeClr val="accent2">
                    <a:lumMod val="75000"/>
                  </a:schemeClr>
                </a:solidFill>
              </a:rPr>
              <a:t>Третьяковъ</a:t>
            </a:r>
            <a:r>
              <a:rPr lang="ru-RU" sz="1400" dirty="0" smtClean="0">
                <a:solidFill>
                  <a:schemeClr val="accent2">
                    <a:lumMod val="75000"/>
                  </a:schemeClr>
                </a:solidFill>
              </a:rPr>
              <a:t>, 2021.-205с.</a:t>
            </a:r>
            <a:endParaRPr lang="ru-RU" sz="1400" dirty="0">
              <a:solidFill>
                <a:schemeClr val="accent2">
                  <a:lumMod val="75000"/>
                </a:schemeClr>
              </a:solidFill>
            </a:endParaRPr>
          </a:p>
        </p:txBody>
      </p:sp>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277" r="8807" b="1456"/>
          <a:stretch/>
        </p:blipFill>
        <p:spPr>
          <a:xfrm>
            <a:off x="4572000" y="548680"/>
            <a:ext cx="3816424" cy="5472608"/>
          </a:xfrm>
        </p:spPr>
      </p:pic>
      <p:sp>
        <p:nvSpPr>
          <p:cNvPr id="4" name="Текст 3"/>
          <p:cNvSpPr>
            <a:spLocks noGrp="1"/>
          </p:cNvSpPr>
          <p:nvPr>
            <p:ph type="body" sz="half" idx="2"/>
          </p:nvPr>
        </p:nvSpPr>
        <p:spPr>
          <a:xfrm>
            <a:off x="395536" y="1988840"/>
            <a:ext cx="3322712" cy="4281339"/>
          </a:xfrm>
        </p:spPr>
        <p:txBody>
          <a:bodyPr>
            <a:normAutofit lnSpcReduction="10000"/>
          </a:bodyPr>
          <a:lstStyle/>
          <a:p>
            <a:endParaRPr lang="ru-RU" dirty="0" smtClean="0"/>
          </a:p>
          <a:p>
            <a:r>
              <a:rPr lang="ru-RU" dirty="0" smtClean="0"/>
              <a:t>Справочник посвящен основным направлениям медикаментозной профилактики и принципам здорового образа жизни, позволяющим эффективно снизить риск сердечно-сосудистых катастроф. Источником представленной здесь информации являются российские и международные рекомендации, соответствующие концепции которых изложены в лаконичной, но всеобъемлющей манере. Целевая аудитория – врачи общего профиля, терапевты, кардиологи, неврологи, эндокринологи, организаторы здравоохранения и другие специалисты, заинтересованные в повсеместном внедрении в клиническую практику мер по снижению сердечно-сосудистой заболеваемости и смертности.</a:t>
            </a:r>
            <a:endParaRPr lang="ru-RU" dirty="0"/>
          </a:p>
        </p:txBody>
      </p:sp>
      <p:sp>
        <p:nvSpPr>
          <p:cNvPr id="3" name="TextBox 2"/>
          <p:cNvSpPr txBox="1"/>
          <p:nvPr/>
        </p:nvSpPr>
        <p:spPr>
          <a:xfrm>
            <a:off x="3131840" y="6278409"/>
            <a:ext cx="5173276" cy="276999"/>
          </a:xfrm>
          <a:prstGeom prst="rect">
            <a:avLst/>
          </a:prstGeom>
          <a:noFill/>
        </p:spPr>
        <p:txBody>
          <a:bodyPr wrap="none" rtlCol="0">
            <a:spAutoFit/>
          </a:bodyPr>
          <a:lstStyle/>
          <a:p>
            <a:r>
              <a:rPr lang="ru-RU" sz="1200" dirty="0" smtClean="0"/>
              <a:t>Составитель : главный библиотекарь </a:t>
            </a:r>
            <a:r>
              <a:rPr lang="ru-RU" sz="1200" smtClean="0"/>
              <a:t>отдела научной </a:t>
            </a:r>
            <a:r>
              <a:rPr lang="ru-RU" sz="1200" dirty="0" smtClean="0"/>
              <a:t>информации </a:t>
            </a:r>
            <a:r>
              <a:rPr lang="ru-RU" sz="1200" dirty="0" err="1" smtClean="0"/>
              <a:t>Кучук</a:t>
            </a:r>
            <a:r>
              <a:rPr lang="ru-RU" sz="1200" dirty="0" smtClean="0"/>
              <a:t> Е.А.</a:t>
            </a:r>
            <a:endParaRPr lang="ru-RU" sz="1200" dirty="0"/>
          </a:p>
        </p:txBody>
      </p:sp>
    </p:spTree>
    <p:extLst>
      <p:ext uri="{BB962C8B-B14F-4D97-AF65-F5344CB8AC3E}">
        <p14:creationId xmlns:p14="http://schemas.microsoft.com/office/powerpoint/2010/main" val="3218557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859</Words>
  <Application>Microsoft Office PowerPoint</Application>
  <PresentationFormat>Экран (4:3)</PresentationFormat>
  <Paragraphs>29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 Кардиология: достижения и проблемы  6 июля – Всемирный день кардиолога     </vt:lpstr>
      <vt:lpstr>Презентация PowerPoint</vt:lpstr>
      <vt:lpstr>Тактика врача – кардиолога: практическое руководство/под ред. Ж.Д. Кобалаева.-Москва: ГЭОТАР-Медиа, 2022.-320с.</vt:lpstr>
      <vt:lpstr>Гериатрическая кардиология: руководство для врачей/ под ред. Е.С.Лаптевой, А.Л. Арьева.-Москва: ГЭОТАР-Медиа, 2022.-192с.</vt:lpstr>
      <vt:lpstr>Прахов А.В. Кардиомиопатии в детском возрасте: учебное пособие/ А.В.Прахов.-Санкт – Петербург: СпецЛит, 2022.-263с.</vt:lpstr>
      <vt:lpstr>Шихвердиев Н.Н. Общехирургические аспекты сердечно-сосудистой хирургии: методическое пособие для ординаторов/ Н.Н.Шихвердиев.-Санкт-Петербург: СпецЛит, 2021.-56с.</vt:lpstr>
      <vt:lpstr>Виноградов О.И. Первичная профилактика сердечно-сосудистых заболеваний: инфаркта миокарда, инсульта, сердечно-сосудистой смерти: карманный справочник.3-изд./ О.И.Виноградов, Е.Д.Карташева.-Москва:ИД Третьяковъ, 2021.-205с.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Komplektovanie</dc:creator>
  <cp:lastModifiedBy>Komplektovanie</cp:lastModifiedBy>
  <cp:revision>22</cp:revision>
  <dcterms:created xsi:type="dcterms:W3CDTF">2023-06-28T10:48:03Z</dcterms:created>
  <dcterms:modified xsi:type="dcterms:W3CDTF">2023-07-05T12:25:35Z</dcterms:modified>
</cp:coreProperties>
</file>