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5" r:id="rId8"/>
    <p:sldId id="268"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F9096D4-2DF2-4549-988C-D81E2656735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8C9400-A0F4-43CF-B418-AB03168BD7D8}" type="datetimeFigureOut">
              <a:rPr lang="ru-RU" smtClean="0"/>
              <a:t>08.04.2024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F9096D4-2DF2-4549-988C-D81E26567355}"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8C9400-A0F4-43CF-B418-AB03168BD7D8}" type="datetimeFigureOut">
              <a:rPr lang="ru-RU" smtClean="0"/>
              <a:t>08.04.2024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F9096D4-2DF2-4549-988C-D81E2656735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dirty="0" smtClean="0">
                <a:solidFill>
                  <a:schemeClr val="accent1">
                    <a:lumMod val="75000"/>
                  </a:schemeClr>
                </a:solidFill>
                <a:effectLst/>
              </a:rPr>
              <a:t>Юбилеи открытий и событий в медицине 2023</a:t>
            </a:r>
            <a:endParaRPr lang="ru-RU" sz="3600" dirty="0">
              <a:solidFill>
                <a:schemeClr val="accent1">
                  <a:lumMod val="75000"/>
                </a:schemeClr>
              </a:solidFill>
              <a:effectLst/>
            </a:endParaRPr>
          </a:p>
        </p:txBody>
      </p:sp>
      <p:sp>
        <p:nvSpPr>
          <p:cNvPr id="3" name="Подзаголовок 2"/>
          <p:cNvSpPr>
            <a:spLocks noGrp="1"/>
          </p:cNvSpPr>
          <p:nvPr>
            <p:ph type="subTitle" idx="1"/>
          </p:nvPr>
        </p:nvSpPr>
        <p:spPr>
          <a:xfrm>
            <a:off x="827584" y="620688"/>
            <a:ext cx="7772400" cy="936104"/>
          </a:xfrm>
        </p:spPr>
        <p:txBody>
          <a:bodyPr>
            <a:normAutofit fontScale="55000" lnSpcReduction="20000"/>
          </a:bodyPr>
          <a:lstStyle/>
          <a:p>
            <a:r>
              <a:rPr lang="ru-RU" dirty="0"/>
              <a:t>ДЕПАРТАМЕНТ ЗДРАВООХРАНЕНИЯ ОРЛОВСКОЙ ОБЛАСТИ</a:t>
            </a:r>
          </a:p>
          <a:p>
            <a:r>
              <a:rPr lang="ru-RU" dirty="0"/>
              <a:t>БЮДЖЕТНОЕ УЧРЕЖДЕНИЕ ОРЛОВСКОЙ ОБЛАСТИ </a:t>
            </a:r>
          </a:p>
          <a:p>
            <a:r>
              <a:rPr lang="ru-RU" dirty="0"/>
              <a:t>«ОРЛОВСКАЯ НАУЧНАЯ МЕДИЦИНСКАЯ БИБЛИОТЕКА»</a:t>
            </a:r>
          </a:p>
          <a:p>
            <a:r>
              <a:rPr lang="ru-RU" dirty="0"/>
              <a:t>Централизованная библиотечная система</a:t>
            </a:r>
          </a:p>
          <a:p>
            <a:r>
              <a:rPr lang="ru-RU" dirty="0"/>
              <a:t>Россия, 302027, г. Орел, ул. Приборостроительная, д. 42, тел./факс (4862) 41-01-33; 41-01-34; 41-00-04</a:t>
            </a:r>
          </a:p>
          <a:p>
            <a:endParaRPr lang="ru-RU" dirty="0"/>
          </a:p>
        </p:txBody>
      </p:sp>
      <p:sp>
        <p:nvSpPr>
          <p:cNvPr id="4" name="TextBox 3"/>
          <p:cNvSpPr txBox="1"/>
          <p:nvPr/>
        </p:nvSpPr>
        <p:spPr>
          <a:xfrm>
            <a:off x="6516216" y="5620598"/>
            <a:ext cx="1545616" cy="369332"/>
          </a:xfrm>
          <a:prstGeom prst="rect">
            <a:avLst/>
          </a:prstGeom>
          <a:noFill/>
        </p:spPr>
        <p:txBody>
          <a:bodyPr wrap="none" rtlCol="0">
            <a:spAutoFit/>
          </a:bodyPr>
          <a:lstStyle/>
          <a:p>
            <a:r>
              <a:rPr lang="ru-RU" dirty="0" smtClean="0"/>
              <a:t>Орел, 2023</a:t>
            </a:r>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42291"/>
            <a:ext cx="216024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742290"/>
            <a:ext cx="2232248" cy="14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742291"/>
            <a:ext cx="1872208" cy="14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742291"/>
            <a:ext cx="2055801" cy="14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942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05064"/>
            <a:ext cx="7632848" cy="1512168"/>
          </a:xfrm>
          <a:ln>
            <a:solidFill>
              <a:schemeClr val="accent1">
                <a:lumMod val="75000"/>
              </a:schemeClr>
            </a:solidFill>
          </a:ln>
        </p:spPr>
        <p:txBody>
          <a:bodyPr>
            <a:normAutofit fontScale="90000"/>
          </a:bodyPr>
          <a:lstStyle/>
          <a:p>
            <a:r>
              <a:rPr lang="ru-RU" sz="1400" dirty="0" smtClean="0">
                <a:solidFill>
                  <a:schemeClr val="accent1">
                    <a:lumMod val="75000"/>
                  </a:schemeClr>
                </a:solidFill>
                <a:effectLst/>
              </a:rPr>
              <a:t>10 </a:t>
            </a:r>
            <a:r>
              <a:rPr lang="ru-RU" sz="1400" dirty="0">
                <a:solidFill>
                  <a:schemeClr val="accent1">
                    <a:lumMod val="75000"/>
                  </a:schemeClr>
                </a:solidFill>
                <a:effectLst/>
              </a:rPr>
              <a:t>лет </a:t>
            </a:r>
            <a:r>
              <a:rPr lang="ru-RU" sz="1400" dirty="0" smtClean="0">
                <a:solidFill>
                  <a:schemeClr val="accent1">
                    <a:lumMod val="75000"/>
                  </a:schemeClr>
                </a:solidFill>
                <a:effectLst/>
              </a:rPr>
              <a:t>назад (2013 г.) </a:t>
            </a:r>
            <a:r>
              <a:rPr lang="ru-RU" sz="1400" dirty="0">
                <a:solidFill>
                  <a:schemeClr val="accent1">
                    <a:lumMod val="75000"/>
                  </a:schemeClr>
                </a:solidFill>
                <a:effectLst/>
              </a:rPr>
              <a:t>началось применение  </a:t>
            </a:r>
            <a:r>
              <a:rPr lang="ru-RU" sz="1400" dirty="0" err="1">
                <a:solidFill>
                  <a:schemeClr val="accent1">
                    <a:lumMod val="75000"/>
                  </a:schemeClr>
                </a:solidFill>
                <a:effectLst/>
              </a:rPr>
              <a:t>принттехнологий</a:t>
            </a:r>
            <a:r>
              <a:rPr lang="ru-RU" sz="1400" dirty="0">
                <a:solidFill>
                  <a:schemeClr val="accent1">
                    <a:lumMod val="75000"/>
                  </a:schemeClr>
                </a:solidFill>
                <a:effectLst/>
              </a:rPr>
              <a:t> в медицине. В России открылась первая лаборатория по разработке методов трехмерной органной </a:t>
            </a:r>
            <a:r>
              <a:rPr lang="ru-RU" sz="1400" dirty="0" err="1">
                <a:solidFill>
                  <a:schemeClr val="accent1">
                    <a:lumMod val="75000"/>
                  </a:schemeClr>
                </a:solidFill>
                <a:effectLst/>
              </a:rPr>
              <a:t>биопечати</a:t>
            </a:r>
            <a:r>
              <a:rPr lang="ru-RU" sz="1400" dirty="0">
                <a:solidFill>
                  <a:schemeClr val="accent1">
                    <a:lumMod val="75000"/>
                  </a:schemeClr>
                </a:solidFill>
                <a:effectLst/>
              </a:rPr>
              <a:t>. Пионер этой технологии </a:t>
            </a:r>
            <a:r>
              <a:rPr lang="ru-RU" sz="1400" dirty="0" smtClean="0">
                <a:solidFill>
                  <a:schemeClr val="accent1">
                    <a:lumMod val="75000"/>
                  </a:schemeClr>
                </a:solidFill>
                <a:effectLst/>
              </a:rPr>
              <a:t>–Владимир Миронов.</a:t>
            </a:r>
            <a:r>
              <a:rPr lang="ru-RU" sz="1400" dirty="0">
                <a:solidFill>
                  <a:schemeClr val="accent1">
                    <a:lumMod val="75000"/>
                  </a:schemeClr>
                </a:solidFill>
                <a:effectLst/>
              </a:rPr>
              <a:t/>
            </a:r>
            <a:br>
              <a:rPr lang="ru-RU" sz="1400" dirty="0">
                <a:solidFill>
                  <a:schemeClr val="accent1">
                    <a:lumMod val="75000"/>
                  </a:schemeClr>
                </a:solidFill>
                <a:effectLst/>
              </a:rPr>
            </a:br>
            <a:r>
              <a:rPr lang="ru-RU" sz="1400" dirty="0" smtClean="0">
                <a:solidFill>
                  <a:schemeClr val="accent1">
                    <a:lumMod val="75000"/>
                  </a:schemeClr>
                </a:solidFill>
                <a:effectLst/>
              </a:rPr>
              <a:t>Биолог</a:t>
            </a:r>
            <a:r>
              <a:rPr lang="ru-RU" sz="1400" dirty="0">
                <a:solidFill>
                  <a:schemeClr val="accent1">
                    <a:lumMod val="75000"/>
                  </a:schemeClr>
                </a:solidFill>
                <a:effectLst/>
              </a:rPr>
              <a:t>, кандидат наук, научный руководитель компании 3D </a:t>
            </a:r>
            <a:r>
              <a:rPr lang="ru-RU" sz="1400" dirty="0" err="1">
                <a:solidFill>
                  <a:schemeClr val="accent1">
                    <a:lumMod val="75000"/>
                  </a:schemeClr>
                </a:solidFill>
                <a:effectLst/>
              </a:rPr>
              <a:t>Bioprinting</a:t>
            </a:r>
            <a:r>
              <a:rPr lang="ru-RU" sz="1400" dirty="0">
                <a:solidFill>
                  <a:schemeClr val="accent1">
                    <a:lumMod val="75000"/>
                  </a:schemeClr>
                </a:solidFill>
                <a:effectLst/>
              </a:rPr>
              <a:t> </a:t>
            </a:r>
            <a:r>
              <a:rPr lang="ru-RU" sz="1400" dirty="0" err="1" smtClean="0">
                <a:solidFill>
                  <a:schemeClr val="accent1">
                    <a:lumMod val="75000"/>
                  </a:schemeClr>
                </a:solidFill>
                <a:effectLst/>
              </a:rPr>
              <a:t>Solutions</a:t>
            </a:r>
            <a:r>
              <a:rPr lang="ru-RU" sz="1400" dirty="0" smtClean="0">
                <a:solidFill>
                  <a:schemeClr val="accent1">
                    <a:lumMod val="75000"/>
                  </a:schemeClr>
                </a:solidFill>
                <a:effectLst/>
              </a:rPr>
              <a:t>, </a:t>
            </a:r>
            <a:r>
              <a:rPr lang="ru-RU" sz="1400" dirty="0">
                <a:solidFill>
                  <a:schemeClr val="accent1">
                    <a:lumMod val="75000"/>
                  </a:schemeClr>
                </a:solidFill>
                <a:effectLst/>
              </a:rPr>
              <a:t>профессор Университета штата Вирджиния и центра информационных технологий в Бразилии.</a:t>
            </a:r>
          </a:p>
        </p:txBody>
      </p:sp>
      <p:sp>
        <p:nvSpPr>
          <p:cNvPr id="3" name="Текст 2"/>
          <p:cNvSpPr>
            <a:spLocks noGrp="1"/>
          </p:cNvSpPr>
          <p:nvPr>
            <p:ph type="body" idx="2"/>
          </p:nvPr>
        </p:nvSpPr>
        <p:spPr>
          <a:xfrm>
            <a:off x="5868144" y="1124744"/>
            <a:ext cx="2448272" cy="1368152"/>
          </a:xfrm>
        </p:spPr>
        <p:txBody>
          <a:bodyPr>
            <a:normAutofit/>
          </a:bodyPr>
          <a:lstStyle/>
          <a:p>
            <a:r>
              <a:rPr lang="ru-RU" sz="6000" dirty="0" smtClean="0"/>
              <a:t>2013</a:t>
            </a:r>
            <a:endParaRPr lang="ru-RU" sz="6000" dirty="0"/>
          </a:p>
        </p:txBody>
      </p:sp>
      <p:pic>
        <p:nvPicPr>
          <p:cNvPr id="4098" name="Picture 2" descr="C:\Users\Komplektovanie\Desktop\события и изобретения\принттенологии.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30671" y="930275"/>
            <a:ext cx="4288632" cy="2859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24" y="5819328"/>
            <a:ext cx="5472608" cy="461665"/>
          </a:xfrm>
          <a:prstGeom prst="rect">
            <a:avLst/>
          </a:prstGeom>
          <a:noFill/>
        </p:spPr>
        <p:txBody>
          <a:bodyPr wrap="square" rtlCol="0">
            <a:spAutoFit/>
          </a:bodyPr>
          <a:lstStyle/>
          <a:p>
            <a:r>
              <a:rPr lang="ru-RU" sz="1200" dirty="0" smtClean="0"/>
              <a:t>Подготовлено:</a:t>
            </a:r>
          </a:p>
          <a:p>
            <a:r>
              <a:rPr lang="ru-RU" sz="1200" dirty="0" smtClean="0"/>
              <a:t>Отдел научной информации, главный библиотекарь </a:t>
            </a:r>
            <a:r>
              <a:rPr lang="ru-RU" sz="1200" dirty="0" err="1" smtClean="0"/>
              <a:t>Кучук</a:t>
            </a:r>
            <a:r>
              <a:rPr lang="ru-RU" sz="1200" dirty="0" smtClean="0"/>
              <a:t> Е.А.</a:t>
            </a:r>
            <a:endParaRPr lang="ru-RU" sz="1200" dirty="0"/>
          </a:p>
        </p:txBody>
      </p:sp>
    </p:spTree>
    <p:extLst>
      <p:ext uri="{BB962C8B-B14F-4D97-AF65-F5344CB8AC3E}">
        <p14:creationId xmlns:p14="http://schemas.microsoft.com/office/powerpoint/2010/main" val="69911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971600" y="4149080"/>
            <a:ext cx="7488832" cy="1296144"/>
          </a:xfrm>
          <a:ln>
            <a:solidFill>
              <a:schemeClr val="accent1">
                <a:lumMod val="75000"/>
              </a:schemeClr>
            </a:solidFill>
          </a:ln>
        </p:spPr>
        <p:txBody>
          <a:bodyPr>
            <a:normAutofit fontScale="90000"/>
          </a:bodyPr>
          <a:lstStyle/>
          <a:p>
            <a:r>
              <a:rPr lang="ru-RU" sz="1400" dirty="0" smtClean="0">
                <a:solidFill>
                  <a:schemeClr val="accent1">
                    <a:lumMod val="75000"/>
                  </a:schemeClr>
                </a:solidFill>
                <a:effectLst/>
                <a:cs typeface="Times New Roman" pitchFamily="18" charset="0"/>
              </a:rPr>
              <a:t>205 </a:t>
            </a:r>
            <a:r>
              <a:rPr lang="ru-RU" sz="1400" dirty="0">
                <a:solidFill>
                  <a:schemeClr val="accent1">
                    <a:lumMod val="75000"/>
                  </a:schemeClr>
                </a:solidFill>
                <a:effectLst/>
                <a:cs typeface="Times New Roman" pitchFamily="18" charset="0"/>
              </a:rPr>
              <a:t>лет назад </a:t>
            </a:r>
            <a:r>
              <a:rPr lang="ru-RU" sz="1400" dirty="0" smtClean="0">
                <a:solidFill>
                  <a:schemeClr val="accent1">
                    <a:lumMod val="75000"/>
                  </a:schemeClr>
                </a:solidFill>
                <a:effectLst/>
                <a:cs typeface="Times New Roman" pitchFamily="18" charset="0"/>
              </a:rPr>
              <a:t> (1818 г.) британский </a:t>
            </a:r>
            <a:r>
              <a:rPr lang="ru-RU" sz="1400" dirty="0">
                <a:solidFill>
                  <a:schemeClr val="accent1">
                    <a:lumMod val="75000"/>
                  </a:schemeClr>
                </a:solidFill>
                <a:effectLst/>
                <a:cs typeface="Times New Roman" pitchFamily="18" charset="0"/>
              </a:rPr>
              <a:t>акушер </a:t>
            </a:r>
            <a:r>
              <a:rPr lang="ru-RU" sz="1400" dirty="0" smtClean="0">
                <a:solidFill>
                  <a:schemeClr val="accent1">
                    <a:lumMod val="75000"/>
                  </a:schemeClr>
                </a:solidFill>
                <a:effectLst/>
                <a:cs typeface="Times New Roman" pitchFamily="18" charset="0"/>
              </a:rPr>
              <a:t>Джеймс </a:t>
            </a:r>
            <a:r>
              <a:rPr lang="ru-RU" sz="1400" dirty="0">
                <a:solidFill>
                  <a:schemeClr val="accent1">
                    <a:lumMod val="75000"/>
                  </a:schemeClr>
                </a:solidFill>
                <a:effectLst/>
                <a:cs typeface="Times New Roman" pitchFamily="18" charset="0"/>
              </a:rPr>
              <a:t>БЛАНДЕЛЛ провел первое успешное переливание человеческой крови. </a:t>
            </a:r>
            <a:r>
              <a:rPr lang="ru-RU" sz="1400" dirty="0" smtClean="0">
                <a:solidFill>
                  <a:schemeClr val="accent1">
                    <a:lumMod val="75000"/>
                  </a:schemeClr>
                </a:solidFill>
                <a:effectLst/>
                <a:cs typeface="Times New Roman" pitchFamily="18" charset="0"/>
              </a:rPr>
              <a:t>Роженице </a:t>
            </a:r>
            <a:r>
              <a:rPr lang="ru-RU" sz="1400" dirty="0">
                <a:solidFill>
                  <a:schemeClr val="accent1">
                    <a:lumMod val="75000"/>
                  </a:schemeClr>
                </a:solidFill>
                <a:effectLst/>
                <a:cs typeface="Times New Roman" pitchFamily="18" charset="0"/>
              </a:rPr>
              <a:t>была перелита кровь ее мужа. </a:t>
            </a:r>
            <a:br>
              <a:rPr lang="ru-RU" sz="1400" dirty="0">
                <a:solidFill>
                  <a:schemeClr val="accent1">
                    <a:lumMod val="75000"/>
                  </a:schemeClr>
                </a:solidFill>
                <a:effectLst/>
                <a:cs typeface="Times New Roman" pitchFamily="18" charset="0"/>
              </a:rPr>
            </a:br>
            <a:r>
              <a:rPr lang="ru-RU" sz="1400" dirty="0" smtClean="0">
                <a:solidFill>
                  <a:schemeClr val="accent1">
                    <a:lumMod val="75000"/>
                  </a:schemeClr>
                </a:solidFill>
                <a:effectLst/>
                <a:cs typeface="Times New Roman" pitchFamily="18" charset="0"/>
              </a:rPr>
              <a:t>После </a:t>
            </a:r>
            <a:r>
              <a:rPr lang="ru-RU" sz="1400" dirty="0">
                <a:solidFill>
                  <a:schemeClr val="accent1">
                    <a:lumMod val="75000"/>
                  </a:schemeClr>
                </a:solidFill>
                <a:effectLst/>
                <a:cs typeface="Times New Roman" pitchFamily="18" charset="0"/>
              </a:rPr>
              <a:t>опытов на животных </a:t>
            </a:r>
            <a:r>
              <a:rPr lang="ru-RU" sz="1400" dirty="0" err="1">
                <a:solidFill>
                  <a:schemeClr val="accent1">
                    <a:lumMod val="75000"/>
                  </a:schemeClr>
                </a:solidFill>
                <a:effectLst/>
                <a:cs typeface="Times New Roman" pitchFamily="18" charset="0"/>
              </a:rPr>
              <a:t>Бланделл</a:t>
            </a:r>
            <a:r>
              <a:rPr lang="ru-RU" sz="1400" dirty="0">
                <a:solidFill>
                  <a:schemeClr val="accent1">
                    <a:lumMod val="75000"/>
                  </a:schemeClr>
                </a:solidFill>
                <a:effectLst/>
                <a:cs typeface="Times New Roman" pitchFamily="18" charset="0"/>
              </a:rPr>
              <a:t> понял, что успех возможен, если быстро перелить кровь от одного организма </a:t>
            </a:r>
            <a:r>
              <a:rPr lang="ru-RU" sz="1400" dirty="0" smtClean="0">
                <a:solidFill>
                  <a:schemeClr val="accent1">
                    <a:lumMod val="75000"/>
                  </a:schemeClr>
                </a:solidFill>
                <a:effectLst/>
                <a:cs typeface="Times New Roman" pitchFamily="18" charset="0"/>
              </a:rPr>
              <a:t>другому. Сейчас </a:t>
            </a:r>
            <a:r>
              <a:rPr lang="ru-RU" sz="1400" dirty="0">
                <a:solidFill>
                  <a:schemeClr val="accent1">
                    <a:lumMod val="75000"/>
                  </a:schemeClr>
                </a:solidFill>
                <a:effectLst/>
                <a:cs typeface="Times New Roman" pitchFamily="18" charset="0"/>
              </a:rPr>
              <a:t>это называют прямым переливанием.</a:t>
            </a:r>
          </a:p>
        </p:txBody>
      </p:sp>
      <p:sp>
        <p:nvSpPr>
          <p:cNvPr id="9" name="Текст 8"/>
          <p:cNvSpPr>
            <a:spLocks noGrp="1"/>
          </p:cNvSpPr>
          <p:nvPr>
            <p:ph type="body" idx="2"/>
          </p:nvPr>
        </p:nvSpPr>
        <p:spPr>
          <a:xfrm>
            <a:off x="5724128" y="1556792"/>
            <a:ext cx="2376264" cy="1296144"/>
          </a:xfrm>
        </p:spPr>
        <p:txBody>
          <a:bodyPr>
            <a:normAutofit/>
          </a:bodyPr>
          <a:lstStyle/>
          <a:p>
            <a:r>
              <a:rPr lang="ru-RU" sz="6000" dirty="0" smtClean="0"/>
              <a:t>1818</a:t>
            </a:r>
            <a:endParaRPr lang="ru-RU" sz="6000"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980728"/>
            <a:ext cx="4625975" cy="2892792"/>
          </a:xfrm>
        </p:spPr>
      </p:pic>
    </p:spTree>
    <p:extLst>
      <p:ext uri="{BB962C8B-B14F-4D97-AF65-F5344CB8AC3E}">
        <p14:creationId xmlns:p14="http://schemas.microsoft.com/office/powerpoint/2010/main" val="2776329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827584" y="4509120"/>
            <a:ext cx="7632848" cy="1224136"/>
          </a:xfrm>
          <a:ln>
            <a:solidFill>
              <a:schemeClr val="accent1">
                <a:lumMod val="75000"/>
              </a:schemeClr>
            </a:solidFill>
          </a:ln>
        </p:spPr>
        <p:txBody>
          <a:bodyPr>
            <a:normAutofit fontScale="90000"/>
          </a:bodyPr>
          <a:lstStyle/>
          <a:p>
            <a:r>
              <a:rPr lang="ru-RU" sz="1400" dirty="0" smtClean="0">
                <a:solidFill>
                  <a:schemeClr val="accent1">
                    <a:lumMod val="75000"/>
                  </a:schemeClr>
                </a:solidFill>
                <a:effectLst/>
                <a:cs typeface="Times New Roman" pitchFamily="18" charset="0"/>
              </a:rPr>
              <a:t>125  </a:t>
            </a:r>
            <a:r>
              <a:rPr lang="ru-RU" sz="1400" dirty="0">
                <a:solidFill>
                  <a:schemeClr val="accent1">
                    <a:lumMod val="75000"/>
                  </a:schemeClr>
                </a:solidFill>
                <a:effectLst/>
                <a:cs typeface="Times New Roman" pitchFamily="18" charset="0"/>
              </a:rPr>
              <a:t>лет со времени  открытия  возбудителя  пендинской  язвы (кожного лейшманиоза) </a:t>
            </a:r>
            <a:r>
              <a:rPr lang="ru-RU" sz="1400" dirty="0" smtClean="0">
                <a:solidFill>
                  <a:schemeClr val="accent1">
                    <a:lumMod val="75000"/>
                  </a:schemeClr>
                </a:solidFill>
                <a:effectLst/>
                <a:cs typeface="Times New Roman" pitchFamily="18" charset="0"/>
              </a:rPr>
              <a:t>Петром </a:t>
            </a:r>
            <a:r>
              <a:rPr lang="ru-RU" sz="1400" dirty="0" err="1" smtClean="0">
                <a:solidFill>
                  <a:schemeClr val="accent1">
                    <a:lumMod val="75000"/>
                  </a:schemeClr>
                </a:solidFill>
                <a:effectLst/>
                <a:cs typeface="Times New Roman" pitchFamily="18" charset="0"/>
              </a:rPr>
              <a:t>Фокичем</a:t>
            </a:r>
            <a:r>
              <a:rPr lang="ru-RU" sz="1400" dirty="0" smtClean="0">
                <a:solidFill>
                  <a:schemeClr val="accent1">
                    <a:lumMod val="75000"/>
                  </a:schemeClr>
                </a:solidFill>
                <a:effectLst/>
                <a:cs typeface="Times New Roman" pitchFamily="18" charset="0"/>
              </a:rPr>
              <a:t> Боровским </a:t>
            </a:r>
            <a:r>
              <a:rPr lang="ru-RU" sz="1400" dirty="0">
                <a:solidFill>
                  <a:schemeClr val="accent1">
                    <a:lumMod val="75000"/>
                  </a:schemeClr>
                </a:solidFill>
                <a:effectLst/>
                <a:cs typeface="Times New Roman" pitchFamily="18" charset="0"/>
              </a:rPr>
              <a:t>(1863—1932) — </a:t>
            </a:r>
            <a:r>
              <a:rPr lang="ru-RU" sz="1400" dirty="0" smtClean="0">
                <a:solidFill>
                  <a:schemeClr val="accent1">
                    <a:lumMod val="75000"/>
                  </a:schemeClr>
                </a:solidFill>
                <a:effectLst/>
                <a:cs typeface="Times New Roman" pitchFamily="18" charset="0"/>
              </a:rPr>
              <a:t>русским, </a:t>
            </a:r>
            <a:r>
              <a:rPr lang="ru-RU" sz="1400" dirty="0">
                <a:solidFill>
                  <a:schemeClr val="accent1">
                    <a:lumMod val="75000"/>
                  </a:schemeClr>
                </a:solidFill>
                <a:effectLst/>
                <a:cs typeface="Times New Roman" pitchFamily="18" charset="0"/>
              </a:rPr>
              <a:t>советским врачом-хирургом. </a:t>
            </a:r>
            <a:r>
              <a:rPr lang="ru-RU" sz="1400" dirty="0" smtClean="0">
                <a:solidFill>
                  <a:schemeClr val="accent1">
                    <a:lumMod val="75000"/>
                  </a:schemeClr>
                </a:solidFill>
                <a:effectLst/>
                <a:cs typeface="Times New Roman" pitchFamily="18" charset="0"/>
              </a:rPr>
              <a:t>Кожный лейшманиоз в настоящее </a:t>
            </a:r>
            <a:r>
              <a:rPr lang="ru-RU" sz="1400" dirty="0">
                <a:solidFill>
                  <a:schemeClr val="accent1">
                    <a:lumMod val="75000"/>
                  </a:schemeClr>
                </a:solidFill>
                <a:effectLst/>
                <a:cs typeface="Times New Roman" pitchFamily="18" charset="0"/>
              </a:rPr>
              <a:t>время </a:t>
            </a:r>
            <a:r>
              <a:rPr lang="ru-RU" sz="1400" dirty="0" smtClean="0">
                <a:solidFill>
                  <a:schemeClr val="accent1">
                    <a:lumMod val="75000"/>
                  </a:schemeClr>
                </a:solidFill>
                <a:effectLst/>
                <a:cs typeface="Times New Roman" pitchFamily="18" charset="0"/>
              </a:rPr>
              <a:t>также называется </a:t>
            </a:r>
            <a:r>
              <a:rPr lang="ru-RU" sz="1400" dirty="0">
                <a:solidFill>
                  <a:schemeClr val="accent1">
                    <a:lumMod val="75000"/>
                  </a:schemeClr>
                </a:solidFill>
                <a:effectLst/>
                <a:cs typeface="Times New Roman" pitchFamily="18" charset="0"/>
              </a:rPr>
              <a:t>болезнью Боровского. </a:t>
            </a:r>
            <a:r>
              <a:rPr lang="ru-RU" sz="1400" dirty="0" smtClean="0">
                <a:solidFill>
                  <a:schemeClr val="accent1">
                    <a:lumMod val="75000"/>
                  </a:schemeClr>
                </a:solidFill>
                <a:effectLst/>
                <a:cs typeface="Times New Roman" pitchFamily="18" charset="0"/>
              </a:rPr>
              <a:t/>
            </a:r>
            <a:br>
              <a:rPr lang="ru-RU" sz="1400" dirty="0" smtClean="0">
                <a:solidFill>
                  <a:schemeClr val="accent1">
                    <a:lumMod val="75000"/>
                  </a:schemeClr>
                </a:solidFill>
                <a:effectLst/>
                <a:cs typeface="Times New Roman" pitchFamily="18" charset="0"/>
              </a:rPr>
            </a:br>
            <a:r>
              <a:rPr lang="ru-RU" sz="1400" dirty="0" smtClean="0">
                <a:solidFill>
                  <a:schemeClr val="accent1">
                    <a:lumMod val="75000"/>
                  </a:schemeClr>
                </a:solidFill>
                <a:effectLst/>
                <a:cs typeface="Times New Roman" pitchFamily="18" charset="0"/>
              </a:rPr>
              <a:t>Это </a:t>
            </a:r>
            <a:r>
              <a:rPr lang="ru-RU" sz="1400" dirty="0">
                <a:solidFill>
                  <a:schemeClr val="accent1">
                    <a:lumMod val="75000"/>
                  </a:schemeClr>
                </a:solidFill>
                <a:effectLst/>
                <a:cs typeface="Times New Roman" pitchFamily="18" charset="0"/>
              </a:rPr>
              <a:t>открытие позволило в дальнейшем решать вопросы эпидемиологии, лечения и профилактики </a:t>
            </a:r>
            <a:r>
              <a:rPr lang="ru-RU" sz="1400" dirty="0" smtClean="0">
                <a:solidFill>
                  <a:schemeClr val="accent1">
                    <a:lumMod val="75000"/>
                  </a:schemeClr>
                </a:solidFill>
                <a:effectLst/>
                <a:cs typeface="Times New Roman" pitchFamily="18" charset="0"/>
              </a:rPr>
              <a:t>заболевания</a:t>
            </a:r>
            <a:r>
              <a:rPr lang="ru-RU" sz="1400" dirty="0">
                <a:solidFill>
                  <a:schemeClr val="accent1">
                    <a:lumMod val="75000"/>
                  </a:schemeClr>
                </a:solidFill>
                <a:effectLst/>
                <a:cs typeface="Times New Roman" pitchFamily="18" charset="0"/>
              </a:rPr>
              <a:t>.</a:t>
            </a:r>
          </a:p>
        </p:txBody>
      </p:sp>
      <p:sp>
        <p:nvSpPr>
          <p:cNvPr id="2" name="Текст 1"/>
          <p:cNvSpPr>
            <a:spLocks noGrp="1"/>
          </p:cNvSpPr>
          <p:nvPr>
            <p:ph type="body" idx="2"/>
          </p:nvPr>
        </p:nvSpPr>
        <p:spPr>
          <a:xfrm>
            <a:off x="5004048" y="1052736"/>
            <a:ext cx="2520280" cy="1368152"/>
          </a:xfrm>
        </p:spPr>
        <p:txBody>
          <a:bodyPr>
            <a:normAutofit/>
          </a:bodyPr>
          <a:lstStyle/>
          <a:p>
            <a:r>
              <a:rPr lang="ru-RU" sz="6000" dirty="0" smtClean="0"/>
              <a:t>1898</a:t>
            </a:r>
            <a:endParaRPr lang="ru-RU" sz="6000"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764704"/>
            <a:ext cx="2592288" cy="3528392"/>
          </a:xfrm>
        </p:spPr>
      </p:pic>
    </p:spTree>
    <p:extLst>
      <p:ext uri="{BB962C8B-B14F-4D97-AF65-F5344CB8AC3E}">
        <p14:creationId xmlns:p14="http://schemas.microsoft.com/office/powerpoint/2010/main" val="142793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725144"/>
            <a:ext cx="7992888" cy="986408"/>
          </a:xfrm>
          <a:ln>
            <a:solidFill>
              <a:schemeClr val="accent1">
                <a:lumMod val="75000"/>
              </a:schemeClr>
            </a:solidFill>
          </a:ln>
        </p:spPr>
        <p:txBody>
          <a:bodyPr>
            <a:normAutofit/>
          </a:bodyPr>
          <a:lstStyle/>
          <a:p>
            <a:r>
              <a:rPr lang="ru-RU" sz="1400" dirty="0" smtClean="0">
                <a:solidFill>
                  <a:schemeClr val="accent1">
                    <a:lumMod val="75000"/>
                  </a:schemeClr>
                </a:solidFill>
                <a:effectLst/>
                <a:cs typeface="Times New Roman" pitchFamily="18" charset="0"/>
              </a:rPr>
              <a:t>100 </a:t>
            </a:r>
            <a:r>
              <a:rPr lang="ru-RU" sz="1400" dirty="0">
                <a:solidFill>
                  <a:schemeClr val="accent1">
                    <a:lumMod val="75000"/>
                  </a:schemeClr>
                </a:solidFill>
                <a:effectLst/>
                <a:cs typeface="Times New Roman" pitchFamily="18" charset="0"/>
              </a:rPr>
              <a:t>лет </a:t>
            </a:r>
            <a:r>
              <a:rPr lang="ru-RU" sz="1400" dirty="0" smtClean="0">
                <a:solidFill>
                  <a:schemeClr val="accent1">
                    <a:lumMod val="75000"/>
                  </a:schemeClr>
                </a:solidFill>
                <a:effectLst/>
                <a:cs typeface="Times New Roman" pitchFamily="18" charset="0"/>
              </a:rPr>
              <a:t>назад в </a:t>
            </a:r>
            <a:r>
              <a:rPr lang="ru-RU" sz="1400" dirty="0">
                <a:solidFill>
                  <a:schemeClr val="accent1">
                    <a:lumMod val="75000"/>
                  </a:schemeClr>
                </a:solidFill>
                <a:effectLst/>
                <a:cs typeface="Times New Roman" pitchFamily="18" charset="0"/>
              </a:rPr>
              <a:t>1923 году </a:t>
            </a:r>
            <a:r>
              <a:rPr lang="ru-RU" sz="1400" dirty="0" smtClean="0">
                <a:solidFill>
                  <a:schemeClr val="accent1">
                    <a:lumMod val="75000"/>
                  </a:schemeClr>
                </a:solidFill>
                <a:effectLst/>
                <a:cs typeface="Times New Roman" pitchFamily="18" charset="0"/>
              </a:rPr>
              <a:t>Сергей </a:t>
            </a:r>
            <a:r>
              <a:rPr lang="ru-RU" sz="1400" dirty="0">
                <a:solidFill>
                  <a:schemeClr val="accent1">
                    <a:lumMod val="75000"/>
                  </a:schemeClr>
                </a:solidFill>
                <a:effectLst/>
                <a:cs typeface="Times New Roman" pitchFamily="18" charset="0"/>
              </a:rPr>
              <a:t>Иванович СПАСОКУКОЦКИЙ впервые в Советском Союзе </a:t>
            </a:r>
            <a:r>
              <a:rPr lang="ru-RU" sz="1400" dirty="0" smtClean="0">
                <a:solidFill>
                  <a:schemeClr val="accent1">
                    <a:lumMod val="75000"/>
                  </a:schemeClr>
                </a:solidFill>
                <a:effectLst/>
                <a:cs typeface="Times New Roman" pitchFamily="18" charset="0"/>
              </a:rPr>
              <a:t>произвел </a:t>
            </a:r>
            <a:r>
              <a:rPr lang="ru-RU" sz="1400" dirty="0">
                <a:solidFill>
                  <a:schemeClr val="accent1">
                    <a:lumMod val="75000"/>
                  </a:schemeClr>
                </a:solidFill>
                <a:effectLst/>
                <a:cs typeface="Times New Roman" pitchFamily="18" charset="0"/>
              </a:rPr>
              <a:t>энцефалографию</a:t>
            </a:r>
            <a:r>
              <a:rPr lang="ru-RU" sz="1400" dirty="0" smtClean="0">
                <a:solidFill>
                  <a:schemeClr val="accent1">
                    <a:lumMod val="75000"/>
                  </a:schemeClr>
                </a:solidFill>
                <a:effectLst/>
                <a:cs typeface="Times New Roman" pitchFamily="18" charset="0"/>
              </a:rPr>
              <a:t>, показав </a:t>
            </a:r>
            <a:r>
              <a:rPr lang="ru-RU" sz="1400" dirty="0">
                <a:solidFill>
                  <a:schemeClr val="accent1">
                    <a:lumMod val="75000"/>
                  </a:schemeClr>
                </a:solidFill>
                <a:effectLst/>
                <a:cs typeface="Times New Roman" pitchFamily="18" charset="0"/>
              </a:rPr>
              <a:t>ее диагностическое значение. </a:t>
            </a:r>
            <a:r>
              <a:rPr lang="ru-RU" sz="1400" dirty="0" smtClean="0">
                <a:solidFill>
                  <a:schemeClr val="accent1">
                    <a:lumMod val="75000"/>
                  </a:schemeClr>
                </a:solidFill>
                <a:effectLst/>
                <a:cs typeface="Times New Roman" pitchFamily="18" charset="0"/>
              </a:rPr>
              <a:t>Одним </a:t>
            </a:r>
            <a:r>
              <a:rPr lang="ru-RU" sz="1400" dirty="0">
                <a:solidFill>
                  <a:schemeClr val="accent1">
                    <a:lumMod val="75000"/>
                  </a:schemeClr>
                </a:solidFill>
                <a:effectLst/>
                <a:cs typeface="Times New Roman" pitchFamily="18" charset="0"/>
              </a:rPr>
              <a:t>из первых  в СССР </a:t>
            </a:r>
            <a:r>
              <a:rPr lang="ru-RU" sz="1400" dirty="0" smtClean="0">
                <a:solidFill>
                  <a:schemeClr val="accent1">
                    <a:lumMod val="75000"/>
                  </a:schemeClr>
                </a:solidFill>
                <a:effectLst/>
                <a:cs typeface="Times New Roman" pitchFamily="18" charset="0"/>
              </a:rPr>
              <a:t>он начал </a:t>
            </a:r>
            <a:r>
              <a:rPr lang="ru-RU" sz="1400" dirty="0">
                <a:solidFill>
                  <a:schemeClr val="accent1">
                    <a:lumMod val="75000"/>
                  </a:schemeClr>
                </a:solidFill>
                <a:effectLst/>
                <a:cs typeface="Times New Roman" pitchFamily="18" charset="0"/>
              </a:rPr>
              <a:t>разрабатывать проблему хирургического лечения опухолей мозга.</a:t>
            </a:r>
          </a:p>
        </p:txBody>
      </p:sp>
      <p:sp>
        <p:nvSpPr>
          <p:cNvPr id="5" name="Текст 4"/>
          <p:cNvSpPr>
            <a:spLocks noGrp="1"/>
          </p:cNvSpPr>
          <p:nvPr>
            <p:ph type="body" idx="2"/>
          </p:nvPr>
        </p:nvSpPr>
        <p:spPr>
          <a:xfrm>
            <a:off x="5580112" y="1268760"/>
            <a:ext cx="2489537" cy="1189110"/>
          </a:xfrm>
        </p:spPr>
        <p:txBody>
          <a:bodyPr>
            <a:normAutofit/>
          </a:bodyPr>
          <a:lstStyle/>
          <a:p>
            <a:r>
              <a:rPr lang="ru-RU" sz="6000" dirty="0" smtClean="0"/>
              <a:t>1923</a:t>
            </a:r>
            <a:endParaRPr lang="ru-RU" sz="6000"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908720"/>
            <a:ext cx="2943225" cy="3543300"/>
          </a:xfrm>
        </p:spPr>
      </p:pic>
    </p:spTree>
    <p:extLst>
      <p:ext uri="{BB962C8B-B14F-4D97-AF65-F5344CB8AC3E}">
        <p14:creationId xmlns:p14="http://schemas.microsoft.com/office/powerpoint/2010/main" val="3287164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4581128"/>
            <a:ext cx="7632848" cy="914400"/>
          </a:xfrm>
          <a:ln>
            <a:solidFill>
              <a:schemeClr val="accent1">
                <a:lumMod val="75000"/>
              </a:schemeClr>
            </a:solidFill>
          </a:ln>
        </p:spPr>
        <p:txBody>
          <a:bodyPr>
            <a:normAutofit/>
          </a:bodyPr>
          <a:lstStyle/>
          <a:p>
            <a:r>
              <a:rPr lang="ru-RU" sz="1400" dirty="0" smtClean="0">
                <a:solidFill>
                  <a:schemeClr val="accent1">
                    <a:lumMod val="75000"/>
                  </a:schemeClr>
                </a:solidFill>
                <a:effectLst/>
              </a:rPr>
              <a:t>95 </a:t>
            </a:r>
            <a:r>
              <a:rPr lang="ru-RU" sz="1400" dirty="0">
                <a:solidFill>
                  <a:schemeClr val="accent1">
                    <a:lumMod val="75000"/>
                  </a:schemeClr>
                </a:solidFill>
                <a:effectLst/>
              </a:rPr>
              <a:t>лет назад Александр ФЛЕМИНГ, британский микробиолог, открыл пенициллин - исторически первый антибиотик, который  стал одним из самых великих медицинских открытий двадцатого </a:t>
            </a:r>
            <a:r>
              <a:rPr lang="ru-RU" sz="1400" dirty="0" smtClean="0">
                <a:solidFill>
                  <a:schemeClr val="accent1">
                    <a:lumMod val="75000"/>
                  </a:schemeClr>
                </a:solidFill>
                <a:effectLst/>
              </a:rPr>
              <a:t>века ( 1928 г.).</a:t>
            </a:r>
            <a:endParaRPr lang="ru-RU" sz="1400" dirty="0">
              <a:solidFill>
                <a:schemeClr val="accent1">
                  <a:lumMod val="75000"/>
                </a:schemeClr>
              </a:solidFill>
              <a:effectLst/>
            </a:endParaRPr>
          </a:p>
        </p:txBody>
      </p:sp>
      <p:sp>
        <p:nvSpPr>
          <p:cNvPr id="5" name="Текст 4"/>
          <p:cNvSpPr>
            <a:spLocks noGrp="1"/>
          </p:cNvSpPr>
          <p:nvPr>
            <p:ph type="body" idx="2"/>
          </p:nvPr>
        </p:nvSpPr>
        <p:spPr>
          <a:xfrm>
            <a:off x="5868144" y="1340768"/>
            <a:ext cx="2376265" cy="1296144"/>
          </a:xfrm>
        </p:spPr>
        <p:txBody>
          <a:bodyPr>
            <a:normAutofit/>
          </a:bodyPr>
          <a:lstStyle/>
          <a:p>
            <a:r>
              <a:rPr lang="ru-RU" sz="6000" dirty="0" smtClean="0"/>
              <a:t>1928</a:t>
            </a:r>
            <a:endParaRPr lang="ru-RU" sz="6000"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9543" y="930275"/>
            <a:ext cx="3290888" cy="3290888"/>
          </a:xfrm>
        </p:spPr>
      </p:pic>
    </p:spTree>
    <p:extLst>
      <p:ext uri="{BB962C8B-B14F-4D97-AF65-F5344CB8AC3E}">
        <p14:creationId xmlns:p14="http://schemas.microsoft.com/office/powerpoint/2010/main" val="245812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4221088"/>
            <a:ext cx="7848872" cy="1418456"/>
          </a:xfrm>
          <a:ln>
            <a:solidFill>
              <a:schemeClr val="accent1">
                <a:lumMod val="75000"/>
              </a:schemeClr>
            </a:solidFill>
          </a:ln>
        </p:spPr>
        <p:txBody>
          <a:bodyPr>
            <a:noAutofit/>
          </a:bodyPr>
          <a:lstStyle/>
          <a:p>
            <a:r>
              <a:rPr lang="ru-RU" sz="1400" dirty="0" smtClean="0">
                <a:solidFill>
                  <a:schemeClr val="accent1">
                    <a:lumMod val="75000"/>
                  </a:schemeClr>
                </a:solidFill>
                <a:effectLst/>
              </a:rPr>
              <a:t>90 лет назад, 3 </a:t>
            </a:r>
            <a:r>
              <a:rPr lang="ru-RU" sz="1400" dirty="0">
                <a:solidFill>
                  <a:schemeClr val="accent1">
                    <a:lumMod val="75000"/>
                  </a:schemeClr>
                </a:solidFill>
                <a:effectLst/>
              </a:rPr>
              <a:t>апреля 1933 года впервые в </a:t>
            </a:r>
            <a:r>
              <a:rPr lang="ru-RU" sz="1400" dirty="0" smtClean="0">
                <a:solidFill>
                  <a:schemeClr val="accent1">
                    <a:lumMod val="75000"/>
                  </a:schemeClr>
                </a:solidFill>
                <a:effectLst/>
              </a:rPr>
              <a:t>мире была </a:t>
            </a:r>
            <a:r>
              <a:rPr lang="ru-RU" sz="1400" dirty="0">
                <a:solidFill>
                  <a:schemeClr val="accent1">
                    <a:lumMod val="75000"/>
                  </a:schemeClr>
                </a:solidFill>
                <a:effectLst/>
              </a:rPr>
              <a:t>проведена  успешная операция по пересадке почки от человека к человеку. Трансплантацию почки осуществил  советский хирург, заведующий хирургическим отделением Херсонской городской больницы Юрий Юрьевич  Вороной, он пересадил 26-летней женщине почку 60-летнего умершего мужчины.</a:t>
            </a:r>
          </a:p>
        </p:txBody>
      </p:sp>
      <p:sp>
        <p:nvSpPr>
          <p:cNvPr id="6" name="Текст 5"/>
          <p:cNvSpPr>
            <a:spLocks noGrp="1"/>
          </p:cNvSpPr>
          <p:nvPr>
            <p:ph type="body" idx="2"/>
          </p:nvPr>
        </p:nvSpPr>
        <p:spPr>
          <a:xfrm>
            <a:off x="5796135" y="1196752"/>
            <a:ext cx="2714511" cy="1368152"/>
          </a:xfrm>
        </p:spPr>
        <p:txBody>
          <a:bodyPr>
            <a:normAutofit/>
          </a:bodyPr>
          <a:lstStyle/>
          <a:p>
            <a:r>
              <a:rPr lang="ru-RU" sz="6000" dirty="0" smtClean="0"/>
              <a:t>1933</a:t>
            </a:r>
            <a:endParaRPr lang="ru-RU" sz="6000" dirty="0"/>
          </a:p>
        </p:txBody>
      </p:sp>
      <p:pic>
        <p:nvPicPr>
          <p:cNvPr id="1026" name="Picture 2" descr="C:\Users\Komplektovanie\Desktop\события и изобретения\вороной трансплантация почки.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 r="10584"/>
          <a:stretch/>
        </p:blipFill>
        <p:spPr bwMode="auto">
          <a:xfrm>
            <a:off x="919806" y="930274"/>
            <a:ext cx="4156250" cy="285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87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509120"/>
            <a:ext cx="7488832" cy="914400"/>
          </a:xfrm>
          <a:ln>
            <a:solidFill>
              <a:schemeClr val="accent1">
                <a:lumMod val="75000"/>
              </a:schemeClr>
            </a:solidFill>
          </a:ln>
        </p:spPr>
        <p:txBody>
          <a:bodyPr>
            <a:normAutofit fontScale="90000"/>
          </a:bodyPr>
          <a:lstStyle/>
          <a:p>
            <a:r>
              <a:rPr lang="ru-RU" sz="1400" dirty="0" smtClean="0">
                <a:solidFill>
                  <a:schemeClr val="accent1">
                    <a:lumMod val="75000"/>
                  </a:schemeClr>
                </a:solidFill>
                <a:effectLst/>
              </a:rPr>
              <a:t>80 </a:t>
            </a:r>
            <a:r>
              <a:rPr lang="ru-RU" sz="1400" dirty="0">
                <a:solidFill>
                  <a:schemeClr val="accent1">
                    <a:lumMod val="75000"/>
                  </a:schemeClr>
                </a:solidFill>
                <a:effectLst/>
              </a:rPr>
              <a:t>лет назад </a:t>
            </a:r>
            <a:r>
              <a:rPr lang="ru-RU" sz="1400" dirty="0" smtClean="0">
                <a:solidFill>
                  <a:schemeClr val="accent1">
                    <a:lumMod val="75000"/>
                  </a:schemeClr>
                </a:solidFill>
                <a:effectLst/>
              </a:rPr>
              <a:t>(1943) </a:t>
            </a:r>
            <a:r>
              <a:rPr lang="ru-RU" sz="1400" dirty="0" err="1">
                <a:solidFill>
                  <a:schemeClr val="accent1">
                    <a:lumMod val="75000"/>
                  </a:schemeClr>
                </a:solidFill>
                <a:effectLst/>
              </a:rPr>
              <a:t>Виллем</a:t>
            </a:r>
            <a:r>
              <a:rPr lang="ru-RU" sz="1400" dirty="0">
                <a:solidFill>
                  <a:schemeClr val="accent1">
                    <a:lumMod val="75000"/>
                  </a:schemeClr>
                </a:solidFill>
                <a:effectLst/>
              </a:rPr>
              <a:t> </a:t>
            </a:r>
            <a:r>
              <a:rPr lang="ru-RU" sz="1400" dirty="0" err="1">
                <a:solidFill>
                  <a:schemeClr val="accent1">
                    <a:lumMod val="75000"/>
                  </a:schemeClr>
                </a:solidFill>
                <a:effectLst/>
              </a:rPr>
              <a:t>Йоханн</a:t>
            </a:r>
            <a:r>
              <a:rPr lang="ru-RU" sz="1400" dirty="0">
                <a:solidFill>
                  <a:schemeClr val="accent1">
                    <a:lumMod val="75000"/>
                  </a:schemeClr>
                </a:solidFill>
                <a:effectLst/>
              </a:rPr>
              <a:t> КОЛФФ, нидерландский врач, пионер гемодиализа, разработал первый аппарат для диализа почек. Но  </a:t>
            </a:r>
            <a:r>
              <a:rPr lang="ru-RU" sz="1400" dirty="0" smtClean="0">
                <a:solidFill>
                  <a:schemeClr val="accent1">
                    <a:lumMod val="75000"/>
                  </a:schemeClr>
                </a:solidFill>
                <a:effectLst/>
              </a:rPr>
              <a:t>по-настоящему положительные плоды доработанный аппарат </a:t>
            </a:r>
            <a:r>
              <a:rPr lang="ru-RU" sz="1400" dirty="0">
                <a:solidFill>
                  <a:schemeClr val="accent1">
                    <a:lumMod val="75000"/>
                  </a:schemeClr>
                </a:solidFill>
                <a:effectLst/>
              </a:rPr>
              <a:t>гемодиализа принес  ему </a:t>
            </a:r>
            <a:r>
              <a:rPr lang="ru-RU" sz="1400" dirty="0" smtClean="0">
                <a:solidFill>
                  <a:schemeClr val="accent1">
                    <a:lumMod val="75000"/>
                  </a:schemeClr>
                </a:solidFill>
                <a:effectLst/>
              </a:rPr>
              <a:t>чуть позже, </a:t>
            </a:r>
            <a:r>
              <a:rPr lang="ru-RU" sz="1400" dirty="0">
                <a:solidFill>
                  <a:schemeClr val="accent1">
                    <a:lumMod val="75000"/>
                  </a:schemeClr>
                </a:solidFill>
                <a:effectLst/>
              </a:rPr>
              <a:t>в 1945 году. </a:t>
            </a:r>
          </a:p>
        </p:txBody>
      </p:sp>
      <p:sp>
        <p:nvSpPr>
          <p:cNvPr id="3" name="Текст 2"/>
          <p:cNvSpPr>
            <a:spLocks noGrp="1"/>
          </p:cNvSpPr>
          <p:nvPr>
            <p:ph type="body" idx="2"/>
          </p:nvPr>
        </p:nvSpPr>
        <p:spPr>
          <a:xfrm>
            <a:off x="5940152" y="1268760"/>
            <a:ext cx="2232249" cy="1189110"/>
          </a:xfrm>
        </p:spPr>
        <p:txBody>
          <a:bodyPr>
            <a:normAutofit/>
          </a:bodyPr>
          <a:lstStyle/>
          <a:p>
            <a:r>
              <a:rPr lang="ru-RU" sz="6000" dirty="0" smtClean="0"/>
              <a:t>1943</a:t>
            </a:r>
            <a:endParaRPr lang="ru-RU" sz="6000" dirty="0"/>
          </a:p>
        </p:txBody>
      </p:sp>
      <p:pic>
        <p:nvPicPr>
          <p:cNvPr id="2050" name="Picture 2" descr="C:\Users\Komplektovanie\Desktop\события и изобретения\гемодиализ.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960462"/>
            <a:ext cx="4962128" cy="318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1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933056"/>
            <a:ext cx="7704856" cy="1656184"/>
          </a:xfrm>
          <a:ln>
            <a:solidFill>
              <a:schemeClr val="accent1">
                <a:lumMod val="75000"/>
              </a:schemeClr>
            </a:solidFill>
          </a:ln>
        </p:spPr>
        <p:txBody>
          <a:bodyPr>
            <a:normAutofit/>
          </a:bodyPr>
          <a:lstStyle/>
          <a:p>
            <a:r>
              <a:rPr lang="ru-RU" sz="1200" dirty="0" smtClean="0">
                <a:solidFill>
                  <a:schemeClr val="accent1">
                    <a:lumMod val="75000"/>
                  </a:schemeClr>
                </a:solidFill>
                <a:effectLst/>
              </a:rPr>
              <a:t>70 </a:t>
            </a:r>
            <a:r>
              <a:rPr lang="ru-RU" sz="1200" dirty="0">
                <a:solidFill>
                  <a:schemeClr val="accent1">
                    <a:lumMod val="75000"/>
                  </a:schemeClr>
                </a:solidFill>
                <a:effectLst/>
              </a:rPr>
              <a:t>лет </a:t>
            </a:r>
            <a:r>
              <a:rPr lang="ru-RU" sz="1200" dirty="0" smtClean="0">
                <a:solidFill>
                  <a:schemeClr val="accent1">
                    <a:lumMod val="75000"/>
                  </a:schemeClr>
                </a:solidFill>
                <a:effectLst/>
              </a:rPr>
              <a:t>назад, </a:t>
            </a:r>
            <a:r>
              <a:rPr lang="ru-RU" sz="1200" dirty="0">
                <a:solidFill>
                  <a:schemeClr val="accent1">
                    <a:lumMod val="75000"/>
                  </a:schemeClr>
                </a:solidFill>
                <a:effectLst/>
              </a:rPr>
              <a:t>21 февраля 1953 года структура двойной спирали ДНК была предложена Френсисом КРИКОМ и Джеймсом УОТСОНОМ  на основании рентгеноструктурных данных, полученных Морисом </a:t>
            </a:r>
            <a:r>
              <a:rPr lang="ru-RU" sz="1200" dirty="0" err="1">
                <a:solidFill>
                  <a:schemeClr val="accent1">
                    <a:lumMod val="75000"/>
                  </a:schemeClr>
                </a:solidFill>
                <a:effectLst/>
              </a:rPr>
              <a:t>Уилкинсом</a:t>
            </a:r>
            <a:r>
              <a:rPr lang="ru-RU" sz="1200" dirty="0">
                <a:solidFill>
                  <a:schemeClr val="accent1">
                    <a:lumMod val="75000"/>
                  </a:schemeClr>
                </a:solidFill>
                <a:effectLst/>
              </a:rPr>
              <a:t>,  </a:t>
            </a:r>
            <a:r>
              <a:rPr lang="ru-RU" sz="1200" dirty="0" err="1">
                <a:solidFill>
                  <a:schemeClr val="accent1">
                    <a:lumMod val="75000"/>
                  </a:schemeClr>
                </a:solidFill>
                <a:effectLst/>
              </a:rPr>
              <a:t>Розалинд</a:t>
            </a:r>
            <a:r>
              <a:rPr lang="ru-RU" sz="1200" dirty="0">
                <a:solidFill>
                  <a:schemeClr val="accent1">
                    <a:lumMod val="75000"/>
                  </a:schemeClr>
                </a:solidFill>
                <a:effectLst/>
              </a:rPr>
              <a:t> Франклин и «правил </a:t>
            </a:r>
            <a:r>
              <a:rPr lang="ru-RU" sz="1200" dirty="0" err="1">
                <a:solidFill>
                  <a:schemeClr val="accent1">
                    <a:lumMod val="75000"/>
                  </a:schemeClr>
                </a:solidFill>
                <a:effectLst/>
              </a:rPr>
              <a:t>Чаргаффа</a:t>
            </a:r>
            <a:r>
              <a:rPr lang="ru-RU" sz="1200" dirty="0">
                <a:solidFill>
                  <a:schemeClr val="accent1">
                    <a:lumMod val="75000"/>
                  </a:schemeClr>
                </a:solidFill>
                <a:effectLst/>
              </a:rPr>
              <a:t>», согласно которым в каждой молекуле ДНК соблюдаются строгие соотношения, связывающие между собой количество азотистых оснований разных типов. Позже предложенная Уотсоном и Криком модель строения ДНК была доказана, а их работа отмечена Нобелевской премией по физиологии и медицине 1962 года.</a:t>
            </a:r>
          </a:p>
        </p:txBody>
      </p:sp>
      <p:sp>
        <p:nvSpPr>
          <p:cNvPr id="3" name="Текст 2"/>
          <p:cNvSpPr>
            <a:spLocks noGrp="1"/>
          </p:cNvSpPr>
          <p:nvPr>
            <p:ph type="body" idx="2"/>
          </p:nvPr>
        </p:nvSpPr>
        <p:spPr>
          <a:xfrm>
            <a:off x="5940152" y="1124744"/>
            <a:ext cx="2304256" cy="1296144"/>
          </a:xfrm>
        </p:spPr>
        <p:txBody>
          <a:bodyPr>
            <a:normAutofit/>
          </a:bodyPr>
          <a:lstStyle/>
          <a:p>
            <a:r>
              <a:rPr lang="ru-RU" sz="6000" dirty="0" smtClean="0"/>
              <a:t>1953</a:t>
            </a:r>
            <a:endParaRPr lang="ru-RU" sz="6000" dirty="0"/>
          </a:p>
        </p:txBody>
      </p:sp>
      <p:pic>
        <p:nvPicPr>
          <p:cNvPr id="5122" name="Picture 2" descr="C:\Users\Komplektovanie\Desktop\события и изобретения\днк .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61774" y="930274"/>
            <a:ext cx="4246330" cy="2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7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05064"/>
            <a:ext cx="7632848" cy="1512168"/>
          </a:xfrm>
          <a:ln>
            <a:solidFill>
              <a:schemeClr val="accent1">
                <a:lumMod val="75000"/>
              </a:schemeClr>
            </a:solidFill>
          </a:ln>
        </p:spPr>
        <p:txBody>
          <a:bodyPr>
            <a:normAutofit fontScale="90000"/>
          </a:bodyPr>
          <a:lstStyle/>
          <a:p>
            <a:r>
              <a:rPr lang="ru-RU" sz="1400" dirty="0" smtClean="0">
                <a:solidFill>
                  <a:schemeClr val="accent1">
                    <a:lumMod val="75000"/>
                  </a:schemeClr>
                </a:solidFill>
                <a:effectLst/>
              </a:rPr>
              <a:t>50 </a:t>
            </a:r>
            <a:r>
              <a:rPr lang="ru-RU" sz="1400" dirty="0">
                <a:solidFill>
                  <a:schemeClr val="accent1">
                    <a:lumMod val="75000"/>
                  </a:schemeClr>
                </a:solidFill>
                <a:effectLst/>
              </a:rPr>
              <a:t>лет со времени  появления магнитно-резонансного метода томографии </a:t>
            </a:r>
            <a:r>
              <a:rPr lang="ru-RU" sz="1400" dirty="0" smtClean="0">
                <a:solidFill>
                  <a:schemeClr val="accent1">
                    <a:lumMod val="75000"/>
                  </a:schemeClr>
                </a:solidFill>
                <a:effectLst/>
              </a:rPr>
              <a:t> (1973 г.) – </a:t>
            </a:r>
            <a:r>
              <a:rPr lang="ru-RU" sz="1400" dirty="0">
                <a:solidFill>
                  <a:schemeClr val="accent1">
                    <a:lumMod val="75000"/>
                  </a:schemeClr>
                </a:solidFill>
                <a:effectLst/>
              </a:rPr>
              <a:t>в это время американский химик Пол ЛОТЕРБУР описал способ получения изображения на основе магнитного резонанса. Позже Питер </a:t>
            </a:r>
            <a:r>
              <a:rPr lang="ru-RU" sz="1400" dirty="0" err="1">
                <a:solidFill>
                  <a:schemeClr val="accent1">
                    <a:lumMod val="75000"/>
                  </a:schemeClr>
                </a:solidFill>
                <a:effectLst/>
              </a:rPr>
              <a:t>Мэнсфилд</a:t>
            </a:r>
            <a:r>
              <a:rPr lang="ru-RU" sz="1400" dirty="0">
                <a:solidFill>
                  <a:schemeClr val="accent1">
                    <a:lumMod val="75000"/>
                  </a:schemeClr>
                </a:solidFill>
                <a:effectLst/>
              </a:rPr>
              <a:t> усовершенствовал математические алгоритмы получения изображения. </a:t>
            </a:r>
            <a:r>
              <a:rPr lang="ru-RU" sz="1400" dirty="0" smtClean="0">
                <a:solidFill>
                  <a:schemeClr val="accent1">
                    <a:lumMod val="75000"/>
                  </a:schemeClr>
                </a:solidFill>
                <a:effectLst/>
              </a:rPr>
              <a:t/>
            </a:r>
            <a:br>
              <a:rPr lang="ru-RU" sz="1400" dirty="0" smtClean="0">
                <a:solidFill>
                  <a:schemeClr val="accent1">
                    <a:lumMod val="75000"/>
                  </a:schemeClr>
                </a:solidFill>
                <a:effectLst/>
              </a:rPr>
            </a:br>
            <a:r>
              <a:rPr lang="ru-RU" sz="1400" dirty="0" smtClean="0">
                <a:solidFill>
                  <a:schemeClr val="accent1">
                    <a:lumMod val="75000"/>
                  </a:schemeClr>
                </a:solidFill>
                <a:effectLst/>
              </a:rPr>
              <a:t>В </a:t>
            </a:r>
            <a:r>
              <a:rPr lang="ru-RU" sz="1400" dirty="0">
                <a:solidFill>
                  <a:schemeClr val="accent1">
                    <a:lumMod val="75000"/>
                  </a:schemeClr>
                </a:solidFill>
                <a:effectLst/>
              </a:rPr>
              <a:t>2003 году обоим исследователям была присуждена Нобелевская премия по физиологии или медицине за их открытия, касающиеся метода </a:t>
            </a:r>
            <a:r>
              <a:rPr lang="ru-RU" sz="1400" dirty="0" smtClean="0">
                <a:solidFill>
                  <a:schemeClr val="accent1">
                    <a:lumMod val="75000"/>
                  </a:schemeClr>
                </a:solidFill>
                <a:effectLst/>
              </a:rPr>
              <a:t>МРТ.</a:t>
            </a:r>
            <a:endParaRPr lang="ru-RU" sz="1400" dirty="0">
              <a:solidFill>
                <a:schemeClr val="accent1">
                  <a:lumMod val="75000"/>
                </a:schemeClr>
              </a:solidFill>
              <a:effectLst/>
            </a:endParaRPr>
          </a:p>
        </p:txBody>
      </p:sp>
      <p:sp>
        <p:nvSpPr>
          <p:cNvPr id="3" name="Текст 2"/>
          <p:cNvSpPr>
            <a:spLocks noGrp="1"/>
          </p:cNvSpPr>
          <p:nvPr>
            <p:ph type="body" idx="2"/>
          </p:nvPr>
        </p:nvSpPr>
        <p:spPr>
          <a:xfrm>
            <a:off x="5796135" y="1447802"/>
            <a:ext cx="2376265" cy="1333126"/>
          </a:xfrm>
        </p:spPr>
        <p:txBody>
          <a:bodyPr>
            <a:normAutofit/>
          </a:bodyPr>
          <a:lstStyle/>
          <a:p>
            <a:r>
              <a:rPr lang="ru-RU" sz="6000" dirty="0" smtClean="0"/>
              <a:t>1973</a:t>
            </a:r>
            <a:endParaRPr lang="ru-RU" sz="6000" dirty="0"/>
          </a:p>
        </p:txBody>
      </p:sp>
      <p:pic>
        <p:nvPicPr>
          <p:cNvPr id="3074" name="Picture 2" descr="C:\Users\Komplektovanie\Desktop\события и изобретения\12 мрт.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992593"/>
            <a:ext cx="2304256" cy="2364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980728"/>
            <a:ext cx="273630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81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293</TotalTime>
  <Words>433</Words>
  <Application>Microsoft Office PowerPoint</Application>
  <PresentationFormat>Экран (4:3)</PresentationFormat>
  <Paragraphs>27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Аспект</vt:lpstr>
      <vt:lpstr>Юбилеи открытий и событий в медицине 2023</vt:lpstr>
      <vt:lpstr>205 лет назад  (1818 г.) британский акушер Джеймс БЛАНДЕЛЛ провел первое успешное переливание человеческой крови. Роженице была перелита кровь ее мужа.  После опытов на животных Бланделл понял, что успех возможен, если быстро перелить кровь от одного организма другому. Сейчас это называют прямым переливанием.</vt:lpstr>
      <vt:lpstr>125  лет со времени  открытия  возбудителя  пендинской  язвы (кожного лейшманиоза) Петром Фокичем Боровским (1863—1932) — русским, советским врачом-хирургом. Кожный лейшманиоз в настоящее время также называется болезнью Боровского.  Это открытие позволило в дальнейшем решать вопросы эпидемиологии, лечения и профилактики заболевания.</vt:lpstr>
      <vt:lpstr>100 лет назад в 1923 году Сергей Иванович СПАСОКУКОЦКИЙ впервые в Советском Союзе произвел энцефалографию, показав ее диагностическое значение. Одним из первых  в СССР он начал разрабатывать проблему хирургического лечения опухолей мозга.</vt:lpstr>
      <vt:lpstr>95 лет назад Александр ФЛЕМИНГ, британский микробиолог, открыл пенициллин - исторически первый антибиотик, который  стал одним из самых великих медицинских открытий двадцатого века ( 1928 г.).</vt:lpstr>
      <vt:lpstr>90 лет назад, 3 апреля 1933 года впервые в мире была проведена  успешная операция по пересадке почки от человека к человеку. Трансплантацию почки осуществил  советский хирург, заведующий хирургическим отделением Херсонской городской больницы Юрий Юрьевич  Вороной, он пересадил 26-летней женщине почку 60-летнего умершего мужчины.</vt:lpstr>
      <vt:lpstr>80 лет назад (1943) Виллем Йоханн КОЛФФ, нидерландский врач, пионер гемодиализа, разработал первый аппарат для диализа почек. Но  по-настоящему положительные плоды доработанный аппарат гемодиализа принес  ему чуть позже, в 1945 году. </vt:lpstr>
      <vt:lpstr>70 лет назад, 21 февраля 1953 года структура двойной спирали ДНК была предложена Френсисом КРИКОМ и Джеймсом УОТСОНОМ  на основании рентгеноструктурных данных, полученных Морисом Уилкинсом,  Розалинд Франклин и «правил Чаргаффа», согласно которым в каждой молекуле ДНК соблюдаются строгие соотношения, связывающие между собой количество азотистых оснований разных типов. Позже предложенная Уотсоном и Криком модель строения ДНК была доказана, а их работа отмечена Нобелевской премией по физиологии и медицине 1962 года.</vt:lpstr>
      <vt:lpstr>50 лет со времени  появления магнитно-резонансного метода томографии  (1973 г.) – в это время американский химик Пол ЛОТЕРБУР описал способ получения изображения на основе магнитного резонанса. Позже Питер Мэнсфилд усовершенствовал математические алгоритмы получения изображения.  В 2003 году обоим исследователям была присуждена Нобелевская премия по физиологии или медицине за их открытия, касающиеся метода МРТ.</vt:lpstr>
      <vt:lpstr>10 лет назад (2013 г.) началось применение  принттехнологий в медицине. В России открылась первая лаборатория по разработке методов трехмерной органной биопечати. Пионер этой технологии –Владимир Миронов. Биолог, кандидат наук, научный руководитель компании 3D Bioprinting Solutions, профессор Университета штата Вирджиния и центра информационных технологий в Бразилии.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Komplektovanie</dc:creator>
  <cp:lastModifiedBy>Komplektovanie</cp:lastModifiedBy>
  <cp:revision>35</cp:revision>
  <dcterms:created xsi:type="dcterms:W3CDTF">2023-12-13T09:57:37Z</dcterms:created>
  <dcterms:modified xsi:type="dcterms:W3CDTF">2024-04-08T09:11:25Z</dcterms:modified>
</cp:coreProperties>
</file>