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903EDAB-8709-497A-8CEC-DAC41A5155E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B12A32-12F9-48A1-84D0-67866565484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EDAB-8709-497A-8CEC-DAC41A5155E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2A32-12F9-48A1-84D0-678665654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903EDAB-8709-497A-8CEC-DAC41A5155E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8B12A32-12F9-48A1-84D0-67866565484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EDAB-8709-497A-8CEC-DAC41A5155E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B12A32-12F9-48A1-84D0-6786656548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EDAB-8709-497A-8CEC-DAC41A5155E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8B12A32-12F9-48A1-84D0-67866565484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903EDAB-8709-497A-8CEC-DAC41A5155E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8B12A32-12F9-48A1-84D0-67866565484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903EDAB-8709-497A-8CEC-DAC41A5155E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8B12A32-12F9-48A1-84D0-67866565484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EDAB-8709-497A-8CEC-DAC41A5155E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B12A32-12F9-48A1-84D0-678665654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EDAB-8709-497A-8CEC-DAC41A5155E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B12A32-12F9-48A1-84D0-678665654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EDAB-8709-497A-8CEC-DAC41A5155E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B12A32-12F9-48A1-84D0-67866565484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903EDAB-8709-497A-8CEC-DAC41A5155E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8B12A32-12F9-48A1-84D0-67866565484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903EDAB-8709-497A-8CEC-DAC41A5155E6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8B12A32-12F9-48A1-84D0-6786656548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2359722"/>
            <a:ext cx="4748806" cy="1431344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Хроническая </a:t>
            </a:r>
            <a:r>
              <a:rPr lang="ru-RU" sz="2400" i="1" dirty="0" err="1" smtClean="0"/>
              <a:t>обструктивная</a:t>
            </a:r>
            <a:r>
              <a:rPr lang="ru-RU" sz="2400" i="1" dirty="0" smtClean="0"/>
              <a:t> болезнь легких: диагностика, лечение, новые возможности </a:t>
            </a:r>
            <a:endParaRPr lang="ru-RU" sz="2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6705600" cy="1224136"/>
          </a:xfrm>
        </p:spPr>
        <p:txBody>
          <a:bodyPr>
            <a:normAutofit fontScale="92500"/>
          </a:bodyPr>
          <a:lstStyle/>
          <a:p>
            <a:r>
              <a:rPr lang="ru-RU" sz="1200" dirty="0"/>
              <a:t>ДЕПАРТАМЕНТ ЗДРАВООХРАНЕНИЯ ОРЛОВСКОЙ ОБЛАСТИ</a:t>
            </a:r>
            <a:br>
              <a:rPr lang="ru-RU" sz="1200" dirty="0"/>
            </a:br>
            <a:r>
              <a:rPr lang="ru-RU" sz="1200" dirty="0"/>
              <a:t>БЮДЖЕТНОЕ УЧРЕЖДЕНИЕ ОРЛОВСКОЙ ОБЛАСТИ </a:t>
            </a:r>
            <a:br>
              <a:rPr lang="ru-RU" sz="1200" dirty="0"/>
            </a:br>
            <a:r>
              <a:rPr lang="ru-RU" sz="1200" dirty="0"/>
              <a:t>«ОРЛОВСКАЯ НАУЧНАЯ МЕДИЦИНСКАЯ БИБЛИОТЕКА»</a:t>
            </a:r>
            <a:br>
              <a:rPr lang="ru-RU" sz="1200" dirty="0"/>
            </a:br>
            <a:r>
              <a:rPr lang="ru-RU" sz="1200" dirty="0"/>
              <a:t>Централизованная библиотечная система</a:t>
            </a:r>
            <a:br>
              <a:rPr lang="ru-RU" sz="1200" dirty="0"/>
            </a:br>
            <a:r>
              <a:rPr lang="ru-RU" sz="1200" dirty="0"/>
              <a:t>Россия, 302027, г. Орел, ул. Приборостроительная, д. 42, тел./факс (4862) 41-01-33; 41-01-34; 41-00-04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5311086"/>
            <a:ext cx="126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Орел, 2022</a:t>
            </a:r>
            <a:endParaRPr lang="ru-RU" dirty="0"/>
          </a:p>
        </p:txBody>
      </p:sp>
      <p:pic>
        <p:nvPicPr>
          <p:cNvPr id="7170" name="Picture 2" descr="C:\Users\Komplektovanie\Desktop\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5" t="4969" r="18258" b="17067"/>
          <a:stretch/>
        </p:blipFill>
        <p:spPr bwMode="auto">
          <a:xfrm>
            <a:off x="1" y="2348880"/>
            <a:ext cx="3995936" cy="366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6227927"/>
            <a:ext cx="126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Орел,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6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dirty="0" smtClean="0"/>
              <a:t>16 ноября 2022 года - Всемирный день борьбы с хронической </a:t>
            </a:r>
            <a:r>
              <a:rPr lang="ru-RU" sz="1400" b="1" dirty="0" err="1" smtClean="0"/>
              <a:t>обструктивной</a:t>
            </a:r>
            <a:r>
              <a:rPr lang="ru-RU" sz="1400" b="1" dirty="0" smtClean="0"/>
              <a:t> болезнью легких ( ХОБЛ).</a:t>
            </a:r>
            <a:br>
              <a:rPr lang="ru-RU" sz="1400" b="1" dirty="0" smtClean="0"/>
            </a:br>
            <a:r>
              <a:rPr lang="ru-RU" sz="1400" b="1" dirty="0" smtClean="0"/>
              <a:t>Этот день отмечается уже 20 лет, с 2002 года. А 17 ноября отмечается Всемирный день отказа от курения, – основной причины возникновения ХОБЛ. </a:t>
            </a:r>
            <a:endParaRPr lang="ru-RU" sz="14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6266656" cy="4772744"/>
          </a:xfrm>
        </p:spPr>
        <p:txBody>
          <a:bodyPr>
            <a:normAutofit fontScale="92500"/>
          </a:bodyPr>
          <a:lstStyle/>
          <a:p>
            <a:r>
              <a:rPr lang="ru-RU" sz="1200" b="1" dirty="0" smtClean="0"/>
              <a:t>Хроническая  </a:t>
            </a:r>
            <a:r>
              <a:rPr lang="ru-RU" sz="1200" b="1" dirty="0" err="1" smtClean="0"/>
              <a:t>обструктивная</a:t>
            </a:r>
            <a:r>
              <a:rPr lang="ru-RU" sz="1200" b="1" dirty="0" smtClean="0"/>
              <a:t> болезнь легких (ХОБЛ) стоит в ряду самых распространенных заболеваний, занимая </a:t>
            </a:r>
            <a:r>
              <a:rPr lang="en-US" sz="1200" b="1" dirty="0" smtClean="0"/>
              <a:t>III</a:t>
            </a:r>
            <a:r>
              <a:rPr lang="ru-RU" sz="1200" b="1" dirty="0" smtClean="0"/>
              <a:t> место по летальности в мире. По этой причине нельзя недооценивать социальную значимость, роль своевременного выявления и профилактической направленности здравоохранения в борьбе с этим заболеванием.</a:t>
            </a:r>
          </a:p>
          <a:p>
            <a:r>
              <a:rPr lang="ru-RU" sz="1200" b="1" dirty="0"/>
              <a:t>Хроническая </a:t>
            </a:r>
            <a:r>
              <a:rPr lang="ru-RU" sz="1200" b="1" dirty="0" err="1"/>
              <a:t>обструктивная</a:t>
            </a:r>
            <a:r>
              <a:rPr lang="ru-RU" sz="1200" b="1" dirty="0"/>
              <a:t> болезнь легких (ХОБЛ) — общее название для ряда заболеваний, при которых наблюдается устойчивое нарушение движения воздушного потока из легких. Используемые прежде термины «хронический бронхит» и «эмфизема» более не употребляются, они включены в понятие ХОБЛ</a:t>
            </a:r>
            <a:r>
              <a:rPr lang="ru-RU" sz="1200" b="1" dirty="0" smtClean="0"/>
              <a:t>.</a:t>
            </a:r>
          </a:p>
          <a:p>
            <a:r>
              <a:rPr lang="ru-RU" sz="1200" b="1" dirty="0"/>
              <a:t>Основные причины развития болезни — курение, табачный дым, загрязнение воздуха, контакт с испарениями химических </a:t>
            </a:r>
            <a:r>
              <a:rPr lang="ru-RU" sz="1200" b="1" dirty="0" smtClean="0"/>
              <a:t>веществ, а также это генетические нарушения, особенности  развития организма первых лет жизни</a:t>
            </a:r>
            <a:r>
              <a:rPr lang="ru-RU" sz="1200" b="1" dirty="0"/>
              <a:t>, препятствующие  полноценному росту и развитию </a:t>
            </a:r>
            <a:r>
              <a:rPr lang="ru-RU" sz="1200" b="1" dirty="0" smtClean="0"/>
              <a:t>легких.</a:t>
            </a:r>
          </a:p>
          <a:p>
            <a:r>
              <a:rPr lang="ru-RU" sz="1200" b="1" dirty="0" smtClean="0"/>
              <a:t>Медицинская наука постоянно обогащается в  своих  представлениях о этиологии, патогенезе, лечении ХОБЛ, лекарственной терапии, мерам по предотвращению заболевания. Перед врачами стоят цели – максимально облегчить страдания больного и </a:t>
            </a:r>
            <a:r>
              <a:rPr lang="ru-RU" sz="1200" b="1" dirty="0" smtClean="0"/>
              <a:t>не допустить </a:t>
            </a:r>
            <a:r>
              <a:rPr lang="ru-RU" sz="1200" b="1" dirty="0" smtClean="0"/>
              <a:t>развития болезни у здорового.</a:t>
            </a:r>
          </a:p>
          <a:p>
            <a:r>
              <a:rPr lang="ru-RU" sz="1200" b="1" dirty="0"/>
              <a:t>Для пациентов с ХОБЛ на всех стадиях течения процесса высокой эффективностью обладают физические тренирующие программы, повышающие толерантность к физической нагрузке и уменьшающие одышку и усталость. Реабилитация улучшает качество жизни и выживаемость больных, подавляет тревогу и депрессию. Эффект реабилитации сохраняется после ее завершения.</a:t>
            </a:r>
            <a:endParaRPr lang="ru-RU" sz="1200" b="1" dirty="0" smtClean="0"/>
          </a:p>
          <a:p>
            <a:endParaRPr lang="ru-RU" sz="1200" b="1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948264" y="1752600"/>
            <a:ext cx="2088232" cy="47727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ru-RU" sz="1200" b="1" dirty="0" smtClean="0"/>
          </a:p>
          <a:p>
            <a:r>
              <a:rPr lang="ru-RU" sz="1200" b="1" dirty="0" smtClean="0"/>
              <a:t>Изданный Приказ </a:t>
            </a:r>
            <a:r>
              <a:rPr lang="ru-RU" sz="1200" b="1" dirty="0"/>
              <a:t>Министерства здравоохранения РФ № 140н от 26.02.2021 г. </a:t>
            </a:r>
            <a:r>
              <a:rPr lang="ru-RU" sz="1200" b="1" dirty="0" smtClean="0"/>
              <a:t>«Об </a:t>
            </a:r>
            <a:r>
              <a:rPr lang="ru-RU" sz="1200" b="1" dirty="0"/>
              <a:t>утверждении Порядка оказания медицинской помощи взрослому населению по прекращению потребления табака или потребления </a:t>
            </a:r>
            <a:r>
              <a:rPr lang="ru-RU" sz="1200" b="1" dirty="0" err="1"/>
              <a:t>никотинсодержащей</a:t>
            </a:r>
            <a:r>
              <a:rPr lang="ru-RU" sz="1200" b="1" dirty="0"/>
              <a:t> продукции, лечению табачной (никотиновой) зависимости, последствий потребления табака или потребления </a:t>
            </a:r>
            <a:r>
              <a:rPr lang="ru-RU" sz="1200" b="1" dirty="0" err="1"/>
              <a:t>никотинсодержащей</a:t>
            </a:r>
            <a:r>
              <a:rPr lang="ru-RU" sz="1200" b="1" dirty="0"/>
              <a:t> продукции» </a:t>
            </a:r>
            <a:r>
              <a:rPr lang="ru-RU" sz="1200" b="1" dirty="0" smtClean="0"/>
              <a:t>призван активизировать ведение работы  медицинских учреждений  по данному направлению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603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Предлагаем вниманию наших читателей актуальную литературу, касающуюся диагностики и лечения больных, страдающих хронической </a:t>
            </a:r>
            <a:r>
              <a:rPr lang="ru-RU" sz="1400" b="1" dirty="0" err="1" smtClean="0"/>
              <a:t>обструктивной</a:t>
            </a:r>
            <a:r>
              <a:rPr lang="ru-RU" sz="1400" b="1" dirty="0" smtClean="0"/>
              <a:t> болезнью легких. Представлены издания за 2022-2020 гг.</a:t>
            </a:r>
            <a:endParaRPr lang="ru-RU" sz="14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18384" cy="117234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200" dirty="0" smtClean="0"/>
              <a:t>Хроническая </a:t>
            </a:r>
            <a:r>
              <a:rPr lang="ru-RU" sz="1200" dirty="0" err="1"/>
              <a:t>обструктивная</a:t>
            </a:r>
            <a:r>
              <a:rPr lang="ru-RU" sz="1200" dirty="0"/>
              <a:t> болезнь легких (шаблоны протоколов и клинические наблюдения)// Заболевания органов дыхания. Практическое рук-во /под ред. Ж.Д. </a:t>
            </a:r>
            <a:r>
              <a:rPr lang="ru-RU" sz="1200" dirty="0" err="1"/>
              <a:t>Кобалаева</a:t>
            </a:r>
            <a:r>
              <a:rPr lang="ru-RU" sz="1200" dirty="0"/>
              <a:t>.-Москва: ГЭОТАР-Медиа.-2022.-С.181-207.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932040" y="1772816"/>
            <a:ext cx="3682752" cy="117234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200" dirty="0" smtClean="0"/>
              <a:t>Хроническая </a:t>
            </a:r>
            <a:r>
              <a:rPr lang="ru-RU" sz="1200" dirty="0" err="1"/>
              <a:t>обструктивная</a:t>
            </a:r>
            <a:r>
              <a:rPr lang="ru-RU" sz="1200" dirty="0"/>
              <a:t> болезнь легких// Гериатрическая пульмонология: руководство для врачей/ под ред. Е.С</a:t>
            </a:r>
            <a:r>
              <a:rPr lang="ru-RU" sz="1200" dirty="0" smtClean="0"/>
              <a:t>. Лаптевой</a:t>
            </a:r>
            <a:r>
              <a:rPr lang="ru-RU" sz="1200" dirty="0"/>
              <a:t>, А.Л. Арьева.-2022.-С.14-62.</a:t>
            </a:r>
          </a:p>
        </p:txBody>
      </p:sp>
      <p:pic>
        <p:nvPicPr>
          <p:cNvPr id="1026" name="Picture 2" descr="C:\Users\Komplektovanie\Desktop\хобл\TwauZe0otJI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4198" r="3902" b="1809"/>
          <a:stretch/>
        </p:blipFill>
        <p:spPr bwMode="auto">
          <a:xfrm>
            <a:off x="5364088" y="3140968"/>
            <a:ext cx="262953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mplektovanie\Desktop\хобл\H21cRgZ21_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 t="6452" r="6989" b="2652"/>
          <a:stretch/>
        </p:blipFill>
        <p:spPr bwMode="auto">
          <a:xfrm>
            <a:off x="1331640" y="3212976"/>
            <a:ext cx="255581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9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3966592" cy="869950"/>
          </a:xfrm>
        </p:spPr>
        <p:txBody>
          <a:bodyPr>
            <a:normAutofit fontScale="90000"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Повышение уровня диагностики ХОБЛ необходимо как с целью улучшения жизни пациентов, так и для определения истинной распространенности этого заболевания. Эти проблемы остаются на сегодняшний день по-прежнему актуальными.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117234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1200" dirty="0" smtClean="0"/>
              <a:t>Проблемы </a:t>
            </a:r>
            <a:r>
              <a:rPr lang="ru-RU" sz="1200" dirty="0"/>
              <a:t>и возможности для повышения диагностики бронхиальной астмы и хронической </a:t>
            </a:r>
            <a:r>
              <a:rPr lang="ru-RU" sz="1200" dirty="0" err="1"/>
              <a:t>обструктивной</a:t>
            </a:r>
            <a:r>
              <a:rPr lang="ru-RU" sz="1200" dirty="0"/>
              <a:t> болезни легких в России: заключение совета экспертов/ С.Н. Авдеев, А.В. Емельянов, З.Р</a:t>
            </a:r>
            <a:r>
              <a:rPr lang="ru-RU" sz="1200" dirty="0" smtClean="0"/>
              <a:t>. </a:t>
            </a:r>
            <a:r>
              <a:rPr lang="ru-RU" sz="1200" dirty="0" err="1" smtClean="0"/>
              <a:t>Айсанов</a:t>
            </a:r>
            <a:r>
              <a:rPr lang="ru-RU" sz="1200" dirty="0" smtClean="0"/>
              <a:t>  </a:t>
            </a:r>
            <a:r>
              <a:rPr lang="en-US" sz="1200" dirty="0" smtClean="0"/>
              <a:t>[</a:t>
            </a:r>
            <a:r>
              <a:rPr lang="ru-RU" sz="1200" dirty="0" smtClean="0"/>
              <a:t>и </a:t>
            </a:r>
            <a:r>
              <a:rPr lang="ru-RU" sz="1200" dirty="0"/>
              <a:t>др</a:t>
            </a:r>
            <a:r>
              <a:rPr lang="ru-RU" sz="1200" dirty="0" smtClean="0"/>
              <a:t>.</a:t>
            </a:r>
            <a:r>
              <a:rPr lang="en-US" sz="1200" dirty="0" smtClean="0"/>
              <a:t>]</a:t>
            </a:r>
            <a:r>
              <a:rPr lang="ru-RU" sz="1200" dirty="0" smtClean="0"/>
              <a:t>// </a:t>
            </a:r>
            <a:r>
              <a:rPr lang="ru-RU" sz="1200" dirty="0"/>
              <a:t>Терапевтический архив.-2022.-№4.-С.524-529.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117234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200" dirty="0" err="1" smtClean="0"/>
              <a:t>Болотова</a:t>
            </a:r>
            <a:r>
              <a:rPr lang="ru-RU" sz="1200" dirty="0" smtClean="0"/>
              <a:t> </a:t>
            </a:r>
            <a:r>
              <a:rPr lang="ru-RU" sz="1200" dirty="0"/>
              <a:t>Е.В. Опыт применения тройной фиксированной комбинации в лечении больных хронической </a:t>
            </a:r>
            <a:r>
              <a:rPr lang="ru-RU" sz="1200" dirty="0" err="1"/>
              <a:t>обструктивной</a:t>
            </a:r>
            <a:r>
              <a:rPr lang="ru-RU" sz="1200" dirty="0"/>
              <a:t> болезнью легких/ Е.В. </a:t>
            </a:r>
            <a:r>
              <a:rPr lang="ru-RU" sz="1200" dirty="0" err="1"/>
              <a:t>Болотова</a:t>
            </a:r>
            <a:r>
              <a:rPr lang="ru-RU" sz="1200" dirty="0"/>
              <a:t>, А.В</a:t>
            </a:r>
            <a:r>
              <a:rPr lang="ru-RU" sz="1200" dirty="0" smtClean="0"/>
              <a:t>. </a:t>
            </a:r>
            <a:r>
              <a:rPr lang="ru-RU" sz="1200" dirty="0" err="1" smtClean="0"/>
              <a:t>Дудникова</a:t>
            </a:r>
            <a:r>
              <a:rPr lang="ru-RU" sz="1200" dirty="0"/>
              <a:t>, Л.В</a:t>
            </a:r>
            <a:r>
              <a:rPr lang="ru-RU" sz="1200" dirty="0" smtClean="0"/>
              <a:t>. Шульженко</a:t>
            </a:r>
            <a:r>
              <a:rPr lang="ru-RU" sz="1200" dirty="0"/>
              <a:t>// Терапевтический архив.-2022.-№3.-С.396-400.</a:t>
            </a:r>
          </a:p>
        </p:txBody>
      </p:sp>
      <p:pic>
        <p:nvPicPr>
          <p:cNvPr id="2050" name="Picture 2" descr="C:\Users\Komplektovanie\Desktop\хобл\3sm_kEH3m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4170" r="9182" b="3786"/>
          <a:stretch/>
        </p:blipFill>
        <p:spPr bwMode="auto">
          <a:xfrm>
            <a:off x="1259632" y="3140968"/>
            <a:ext cx="2304256" cy="351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mplektovanie\Desktop\хобл\OsDmk5wURZ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" r="4830" b="5053"/>
          <a:stretch/>
        </p:blipFill>
        <p:spPr bwMode="auto">
          <a:xfrm>
            <a:off x="5724128" y="3140968"/>
            <a:ext cx="2415839" cy="351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0032" y="26064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Исследования показывают, что сегодня достигнут прогресс в улучшении состояния здоровья и качества жизни даже пациентов тяжелых и крайне тяжелых , страдающих ХОБЛ.  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3966592" cy="8699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Одна из глав учебника посвящена медицинской реабилитации больных с ХОБЛ, целью которой является достижение клинической ремиссии.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95536" y="188640"/>
            <a:ext cx="3886200" cy="93610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200" dirty="0" smtClean="0"/>
              <a:t>Хроническая </a:t>
            </a:r>
            <a:r>
              <a:rPr lang="ru-RU" sz="1200" dirty="0" err="1"/>
              <a:t>обструктивная</a:t>
            </a:r>
            <a:r>
              <a:rPr lang="ru-RU" sz="1200" dirty="0"/>
              <a:t> болезнь легких// Г.Н. Пономаренко. Медицинская реабилитация: учебник.-2021.-С.264-266.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23105" y="116632"/>
            <a:ext cx="3886200" cy="10081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200" dirty="0" smtClean="0"/>
              <a:t>Абросимов </a:t>
            </a:r>
            <a:r>
              <a:rPr lang="ru-RU" sz="1200" dirty="0"/>
              <a:t>В.Н. </a:t>
            </a:r>
            <a:r>
              <a:rPr lang="ru-RU" sz="1200" dirty="0" smtClean="0"/>
              <a:t>Оценка </a:t>
            </a:r>
            <a:r>
              <a:rPr lang="ru-RU" sz="1200" dirty="0"/>
              <a:t>параметров дыхания у пациентов с хронической </a:t>
            </a:r>
            <a:r>
              <a:rPr lang="ru-RU" sz="1200" dirty="0" err="1"/>
              <a:t>обструктивной</a:t>
            </a:r>
            <a:r>
              <a:rPr lang="ru-RU" sz="1200" dirty="0"/>
              <a:t> болезнью легких во время физической нагрузки/ В.Н. Абросимов </a:t>
            </a:r>
            <a:r>
              <a:rPr lang="ru-RU" sz="1200" dirty="0" smtClean="0"/>
              <a:t>, К.А. Агеева, Е.В. Филиппов // </a:t>
            </a:r>
            <a:r>
              <a:rPr lang="ru-RU" sz="1200" dirty="0"/>
              <a:t>Терапевтический архив.-2021.-№3.-С.265-272.</a:t>
            </a:r>
          </a:p>
        </p:txBody>
      </p:sp>
      <p:pic>
        <p:nvPicPr>
          <p:cNvPr id="3074" name="Picture 2" descr="C:\Users\Komplektovanie\Desktop\хобл\sHQLS0iE8JA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t="1361" r="9587" b="5648"/>
          <a:stretch/>
        </p:blipFill>
        <p:spPr bwMode="auto">
          <a:xfrm>
            <a:off x="1115616" y="1592626"/>
            <a:ext cx="2376264" cy="330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mplektovanie\Desktop\хобл\sR6nw4DObS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" r="6347" b="3988"/>
          <a:stretch/>
        </p:blipFill>
        <p:spPr bwMode="auto">
          <a:xfrm>
            <a:off x="5723596" y="1587584"/>
            <a:ext cx="2480911" cy="336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40" y="5301208"/>
            <a:ext cx="388843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В статье анализируются результаты исследований, позволяющих определять функциональный статус пациента с ХОБЛ.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ХОБЛ сосуществует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со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многими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</a:rPr>
              <a:t>коморбидными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 расстройствами, включая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сердечно-сосудистую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патологию, рак легкого, гипертонию и гипертензию, остеопороз, сахарный диабет. Такая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</a:rPr>
              <a:t>коморбидность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 может быть связана с действием общих с ХОБЛ причинных факторов, или же с системным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воспалением. Ряд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болезней может быть спровоцирован одними и теми же факторами риска, что делает более вероятным развитие этих болезней одновременно с ХОБЛ. Например, курение является одним из главных факторов риска как в отношении ХОБЛ, так и в отношении патологии миокарда.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18384" cy="110033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200" dirty="0" smtClean="0"/>
              <a:t>Клинические </a:t>
            </a:r>
            <a:r>
              <a:rPr lang="ru-RU" sz="1200" dirty="0"/>
              <a:t>рекомендации по диагностике и лечению пациентов с артериальной гипертонией и хронической </a:t>
            </a:r>
            <a:r>
              <a:rPr lang="ru-RU" sz="1200" dirty="0" err="1"/>
              <a:t>обструктивной</a:t>
            </a:r>
            <a:r>
              <a:rPr lang="ru-RU" sz="1200" dirty="0"/>
              <a:t> болезнью легких./ И.Е. </a:t>
            </a:r>
            <a:r>
              <a:rPr lang="ru-RU" sz="1200" dirty="0" smtClean="0"/>
              <a:t>Чазова, В.А</a:t>
            </a:r>
            <a:r>
              <a:rPr lang="ru-RU" sz="1200" dirty="0" smtClean="0"/>
              <a:t>. </a:t>
            </a:r>
            <a:r>
              <a:rPr lang="ru-RU" sz="1200" dirty="0" err="1" smtClean="0"/>
              <a:t>Невзорова</a:t>
            </a:r>
            <a:r>
              <a:rPr lang="ru-RU" sz="1200" dirty="0" smtClean="0"/>
              <a:t>, Л.Г</a:t>
            </a:r>
            <a:r>
              <a:rPr lang="ru-RU" sz="1200" dirty="0" smtClean="0"/>
              <a:t>. </a:t>
            </a:r>
            <a:r>
              <a:rPr lang="ru-RU" sz="1200" dirty="0" err="1" smtClean="0"/>
              <a:t>Амбатьелло</a:t>
            </a:r>
            <a:r>
              <a:rPr lang="ru-RU" sz="1200" dirty="0" smtClean="0"/>
              <a:t> </a:t>
            </a:r>
            <a:r>
              <a:rPr lang="en-US" sz="1200" dirty="0" smtClean="0"/>
              <a:t>[</a:t>
            </a:r>
            <a:r>
              <a:rPr lang="ru-RU" sz="1200" dirty="0" smtClean="0"/>
              <a:t>и др.</a:t>
            </a:r>
            <a:r>
              <a:rPr lang="en-US" sz="1200" dirty="0" smtClean="0"/>
              <a:t>]</a:t>
            </a:r>
            <a:r>
              <a:rPr lang="ru-RU" sz="1200" dirty="0" smtClean="0"/>
              <a:t> </a:t>
            </a:r>
            <a:r>
              <a:rPr lang="ru-RU" sz="1200" dirty="0"/>
              <a:t>// Системные гипертензии.-2020.-№3.-С.7-34.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659832" cy="117234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1200" dirty="0" smtClean="0"/>
              <a:t>Риск </a:t>
            </a:r>
            <a:r>
              <a:rPr lang="ru-RU" sz="1200" dirty="0"/>
              <a:t>обострений бронхиальной астмы у курильщиков с сочетанием бронхиальной астмы и хронической </a:t>
            </a:r>
            <a:r>
              <a:rPr lang="ru-RU" sz="1200" dirty="0" err="1"/>
              <a:t>обструктивной</a:t>
            </a:r>
            <a:r>
              <a:rPr lang="ru-RU" sz="1200" dirty="0"/>
              <a:t> болезни легких после стационарного лечения/ В.В. </a:t>
            </a:r>
            <a:r>
              <a:rPr lang="ru-RU" sz="1200" dirty="0" err="1"/>
              <a:t>Гноевых</a:t>
            </a:r>
            <a:r>
              <a:rPr lang="ru-RU" sz="1200" dirty="0"/>
              <a:t> </a:t>
            </a:r>
            <a:r>
              <a:rPr lang="ru-RU" sz="1200" dirty="0" smtClean="0"/>
              <a:t>, А.Ю. Смирнова, Ю.А</a:t>
            </a:r>
            <a:r>
              <a:rPr lang="ru-RU" sz="1200" dirty="0" smtClean="0"/>
              <a:t>. Шорохова </a:t>
            </a:r>
            <a:r>
              <a:rPr lang="ru-RU" sz="1200" dirty="0" smtClean="0"/>
              <a:t>и др.// </a:t>
            </a:r>
            <a:r>
              <a:rPr lang="ru-RU" sz="1200" dirty="0"/>
              <a:t>Терапевтический архив.-2020.-№3.-С.25-29.</a:t>
            </a:r>
          </a:p>
        </p:txBody>
      </p:sp>
      <p:pic>
        <p:nvPicPr>
          <p:cNvPr id="4098" name="Picture 2" descr="C:\Users\Komplektovanie\Desktop\хобл\HG6_WS2RnA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2295" r="7372" b="5519"/>
          <a:stretch/>
        </p:blipFill>
        <p:spPr bwMode="auto">
          <a:xfrm>
            <a:off x="5375103" y="3068960"/>
            <a:ext cx="2508083" cy="351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mplektovanie\Desktop\83f33cc96a106c746889122642d936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67" y="3047996"/>
            <a:ext cx="2467247" cy="353256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1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7397" y="265657"/>
            <a:ext cx="3822576" cy="869950"/>
          </a:xfrm>
        </p:spPr>
        <p:txBody>
          <a:bodyPr>
            <a:normAutofit/>
          </a:bodyPr>
          <a:lstStyle/>
          <a:p>
            <a:r>
              <a:rPr lang="ru-RU" sz="1200" smtClean="0"/>
              <a:t> </a:t>
            </a:r>
            <a:endParaRPr lang="ru-RU" sz="1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11560" y="1700808"/>
            <a:ext cx="3886200" cy="110033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err="1" smtClean="0"/>
              <a:t>Нейро</a:t>
            </a:r>
            <a:r>
              <a:rPr lang="ru-RU" dirty="0" smtClean="0"/>
              <a:t>-опосредованные </a:t>
            </a:r>
            <a:r>
              <a:rPr lang="ru-RU" dirty="0"/>
              <a:t>и </a:t>
            </a:r>
            <a:r>
              <a:rPr lang="ru-RU" dirty="0" smtClean="0"/>
              <a:t>эндо-</a:t>
            </a:r>
            <a:r>
              <a:rPr lang="ru-RU" dirty="0" err="1" smtClean="0"/>
              <a:t>телийзависимые</a:t>
            </a:r>
            <a:r>
              <a:rPr lang="ru-RU" dirty="0" smtClean="0"/>
              <a:t> </a:t>
            </a:r>
            <a:r>
              <a:rPr lang="ru-RU" dirty="0"/>
              <a:t>механизмы формирования хронической </a:t>
            </a:r>
            <a:r>
              <a:rPr lang="ru-RU" dirty="0" err="1"/>
              <a:t>обструктивной</a:t>
            </a:r>
            <a:r>
              <a:rPr lang="ru-RU" dirty="0"/>
              <a:t> болезни легких/ Т.А. </a:t>
            </a:r>
            <a:r>
              <a:rPr lang="ru-RU" dirty="0" smtClean="0"/>
              <a:t>Бродская, В.А</a:t>
            </a:r>
            <a:r>
              <a:rPr lang="ru-RU" dirty="0" smtClean="0"/>
              <a:t>. </a:t>
            </a:r>
            <a:r>
              <a:rPr lang="ru-RU" dirty="0" err="1" smtClean="0"/>
              <a:t>Невзорова</a:t>
            </a:r>
            <a:r>
              <a:rPr lang="ru-RU" dirty="0" smtClean="0"/>
              <a:t>, </a:t>
            </a:r>
            <a:r>
              <a:rPr lang="ru-RU" dirty="0" err="1" smtClean="0"/>
              <a:t>М.С.Васильева,В.В.Лавренюк</a:t>
            </a:r>
            <a:r>
              <a:rPr lang="ru-RU" dirty="0" smtClean="0"/>
              <a:t>// </a:t>
            </a:r>
            <a:r>
              <a:rPr lang="ru-RU" dirty="0"/>
              <a:t>Терапевтический архив.-2020.-№3.-С.116-124.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1700808"/>
            <a:ext cx="3886200" cy="110033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1200" dirty="0" smtClean="0"/>
              <a:t>Концепция </a:t>
            </a:r>
            <a:r>
              <a:rPr lang="ru-RU" sz="1200" dirty="0"/>
              <a:t>контроля хронической </a:t>
            </a:r>
            <a:r>
              <a:rPr lang="ru-RU" sz="1200" dirty="0" err="1"/>
              <a:t>обструктивной</a:t>
            </a:r>
            <a:r>
              <a:rPr lang="ru-RU" sz="1200" dirty="0"/>
              <a:t> болезни легких как инструмент принятия решения и оптимизации базисной терапии в реальной клинической практике/ С.Н. Авдеев, З.Р. </a:t>
            </a:r>
            <a:r>
              <a:rPr lang="ru-RU" sz="1200" dirty="0" err="1"/>
              <a:t>Айсанов</a:t>
            </a:r>
            <a:r>
              <a:rPr lang="ru-RU" sz="1200" dirty="0"/>
              <a:t>, А.С. Белевский и др.// Терапевтический архив.-2020.-№1.-С.89-95.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237626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Komplektovanie\Desktop\хобл\tS4s7gy6-Q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3615" r="5488" b="2997"/>
          <a:stretch/>
        </p:blipFill>
        <p:spPr bwMode="auto">
          <a:xfrm>
            <a:off x="5508104" y="2924944"/>
            <a:ext cx="2592288" cy="353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3934" y="6449868"/>
            <a:ext cx="6360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</a:rPr>
              <a:t>Материал подготовила : главный библиотекарь отдела научной информации </a:t>
            </a:r>
            <a:r>
              <a:rPr lang="ru-RU" sz="1200" b="1" i="1" dirty="0" err="1" smtClean="0">
                <a:solidFill>
                  <a:schemeClr val="accent2">
                    <a:lumMod val="50000"/>
                  </a:schemeClr>
                </a:solidFill>
              </a:rPr>
              <a:t>Кучук</a:t>
            </a:r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</a:rPr>
              <a:t> Е.А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7977"/>
            <a:ext cx="3600400" cy="51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00" y="260648"/>
            <a:ext cx="3822700" cy="71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96207" y="299152"/>
            <a:ext cx="381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Концепция контроля ХОБЛ постоянно обновляется, возможности фармакотерапии обогащаются и дают более благоприятные условия для стабилизации состояний пациентов.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76" y="228735"/>
            <a:ext cx="38227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2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Современная медицинская наука достигла определенного прогресса в облегчении симптомов хронической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обструктивной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болезни легких  и улучшении качества жизни пациентов, страдающих этим недугом, но заболевание это по-прежнему относится к категории неизлечимых . 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35816" cy="49971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Komplektovanie\Desktop\cace3234613199b5a591b7eb58bf60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5"/>
          <a:stretch/>
        </p:blipFill>
        <p:spPr bwMode="auto">
          <a:xfrm>
            <a:off x="971600" y="1700808"/>
            <a:ext cx="741682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1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624</TotalTime>
  <Words>928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Обычная</vt:lpstr>
      <vt:lpstr>Хроническая обструктивная болезнь легких: диагностика, лечение, новые возможности </vt:lpstr>
      <vt:lpstr>16 ноября 2022 года - Всемирный день борьбы с хронической обструктивной болезнью легких ( ХОБЛ). Этот день отмечается уже 20 лет, с 2002 года. А 17 ноября отмечается Всемирный день отказа от курения, – основной причины возникновения ХОБЛ. </vt:lpstr>
      <vt:lpstr>Предлагаем вниманию наших читателей актуальную литературу, касающуюся диагностики и лечения больных, страдающих хронической обструктивной болезнью легких. Представлены издания за 2022-2020 гг.</vt:lpstr>
      <vt:lpstr>Повышение уровня диагностики ХОБЛ необходимо как с целью улучшения жизни пациентов, так и для определения истинной распространенности этого заболевания. Эти проблемы остаются на сегодняшний день по-прежнему актуальными.</vt:lpstr>
      <vt:lpstr>Одна из глав учебника посвящена медицинской реабилитации больных с ХОБЛ, целью которой является достижение клинической ремиссии.</vt:lpstr>
      <vt:lpstr>ХОБЛ сосуществует со многими коморбидными расстройствами, включая сердечно-сосудистую патологию, рак легкого, гипертонию и гипертензию, остеопороз, сахарный диабет. Такая коморбидность может быть связана с действием общих с ХОБЛ причинных факторов, или же с системным воспалением. Ряд болезней может быть спровоцирован одними и теми же факторами риска, что делает более вероятным развитие этих болезней одновременно с ХОБЛ. Например, курение является одним из главных факторов риска как в отношении ХОБЛ, так и в отношении патологии миокарда.</vt:lpstr>
      <vt:lpstr> </vt:lpstr>
      <vt:lpstr>Современная медицинская наука достигла определенного прогресса в облегчении симптомов хронической обструктивной болезни легких  и улучшении качества жизни пациентов, страдающих этим недугом, но заболевание это по-прежнему относится к категории неизлечимых 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Komplektovanie</dc:creator>
  <cp:lastModifiedBy>Komplektovanie</cp:lastModifiedBy>
  <cp:revision>50</cp:revision>
  <dcterms:created xsi:type="dcterms:W3CDTF">2022-11-15T08:12:30Z</dcterms:created>
  <dcterms:modified xsi:type="dcterms:W3CDTF">2022-11-21T11:21:10Z</dcterms:modified>
</cp:coreProperties>
</file>