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2B3691-4B30-46AC-981F-8BFA7A2C02F5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C09C3B-A82A-4618-9514-B3CF7CE413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788024" y="2348880"/>
            <a:ext cx="3682752" cy="216024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«Надо не только лечить больных, но и выращивать здоровых детей».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Г.Н.Сперанский</a:t>
            </a:r>
            <a:endParaRPr lang="ru-RU" sz="20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2816"/>
            <a:ext cx="3096344" cy="396044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9" name="TextBox 8"/>
          <p:cNvSpPr txBox="1"/>
          <p:nvPr/>
        </p:nvSpPr>
        <p:spPr>
          <a:xfrm>
            <a:off x="683568" y="620688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150 лет со дня рождения Георгия 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Несторовича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Сперанского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87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722376" y="620688"/>
            <a:ext cx="7772400" cy="5184576"/>
          </a:xfrm>
        </p:spPr>
        <p:txBody>
          <a:bodyPr>
            <a:normAutofit/>
          </a:bodyPr>
          <a:lstStyle/>
          <a:p>
            <a:pPr algn="just"/>
            <a:endParaRPr lang="ru-RU" sz="1400" dirty="0" smtClean="0">
              <a:solidFill>
                <a:schemeClr val="accent2"/>
              </a:solidFill>
            </a:endParaRPr>
          </a:p>
          <a:p>
            <a:pPr algn="just"/>
            <a:endParaRPr lang="ru-RU" sz="1400" dirty="0">
              <a:solidFill>
                <a:schemeClr val="accent2"/>
              </a:solidFill>
            </a:endParaRPr>
          </a:p>
          <a:p>
            <a:pPr algn="just"/>
            <a:endParaRPr lang="ru-RU" sz="1400" dirty="0" smtClean="0">
              <a:solidFill>
                <a:schemeClr val="accent2"/>
              </a:solidFill>
            </a:endParaRPr>
          </a:p>
          <a:p>
            <a:pPr algn="just"/>
            <a:r>
              <a:rPr lang="ru-RU" sz="1400" dirty="0" smtClean="0">
                <a:solidFill>
                  <a:schemeClr val="accent2"/>
                </a:solidFill>
              </a:rPr>
              <a:t>Орловская </a:t>
            </a:r>
            <a:r>
              <a:rPr lang="ru-RU" sz="1400" dirty="0">
                <a:solidFill>
                  <a:schemeClr val="accent2"/>
                </a:solidFill>
              </a:rPr>
              <a:t>научная медицинская библиотека приглашает на выставку, посвященную 150 – </a:t>
            </a:r>
            <a:r>
              <a:rPr lang="ru-RU" sz="1400" dirty="0" err="1">
                <a:solidFill>
                  <a:schemeClr val="accent2"/>
                </a:solidFill>
              </a:rPr>
              <a:t>летию</a:t>
            </a:r>
            <a:r>
              <a:rPr lang="ru-RU" sz="1400" dirty="0">
                <a:solidFill>
                  <a:schemeClr val="accent2"/>
                </a:solidFill>
              </a:rPr>
              <a:t> выдающегося врача, основоположника советской педиатрии, академика АМН -  </a:t>
            </a:r>
            <a:r>
              <a:rPr lang="ru-RU" sz="1400" b="1" dirty="0">
                <a:solidFill>
                  <a:schemeClr val="accent2"/>
                </a:solidFill>
              </a:rPr>
              <a:t>Георгия </a:t>
            </a:r>
            <a:r>
              <a:rPr lang="ru-RU" sz="1400" b="1" dirty="0" err="1">
                <a:solidFill>
                  <a:schemeClr val="accent2"/>
                </a:solidFill>
              </a:rPr>
              <a:t>Несторовича</a:t>
            </a:r>
            <a:r>
              <a:rPr lang="ru-RU" sz="1400" b="1" dirty="0">
                <a:solidFill>
                  <a:schemeClr val="accent2"/>
                </a:solidFill>
              </a:rPr>
              <a:t> Сперанского</a:t>
            </a:r>
            <a:r>
              <a:rPr lang="ru-RU" sz="1400" dirty="0">
                <a:solidFill>
                  <a:schemeClr val="accent2"/>
                </a:solidFill>
              </a:rPr>
              <a:t> (7 февраля 1873-14 января 1969) .</a:t>
            </a:r>
          </a:p>
          <a:p>
            <a:pPr algn="just"/>
            <a:r>
              <a:rPr lang="ru-RU" sz="1400" dirty="0">
                <a:solidFill>
                  <a:schemeClr val="accent2"/>
                </a:solidFill>
              </a:rPr>
              <a:t>Сперанский Георгий </a:t>
            </a:r>
            <a:r>
              <a:rPr lang="ru-RU" sz="1400" dirty="0" err="1">
                <a:solidFill>
                  <a:schemeClr val="accent2"/>
                </a:solidFill>
              </a:rPr>
              <a:t>Несторович</a:t>
            </a:r>
            <a:r>
              <a:rPr lang="ru-RU" sz="1400" dirty="0">
                <a:solidFill>
                  <a:schemeClr val="accent2"/>
                </a:solidFill>
              </a:rPr>
              <a:t> – первый организатор детского здравоохранения в нашей стране, сыгравший колоссальную роль в снижении детской смертности и воспитании педиатрических кадров</a:t>
            </a:r>
            <a:r>
              <a:rPr lang="ru-RU" sz="1400" dirty="0" smtClean="0">
                <a:solidFill>
                  <a:schemeClr val="accent2"/>
                </a:solidFill>
              </a:rPr>
              <a:t>.</a:t>
            </a:r>
          </a:p>
          <a:p>
            <a:pPr algn="just"/>
            <a:r>
              <a:rPr lang="ru-RU" sz="1400" dirty="0" smtClean="0">
                <a:solidFill>
                  <a:schemeClr val="accent2"/>
                </a:solidFill>
              </a:rPr>
              <a:t> </a:t>
            </a:r>
          </a:p>
          <a:p>
            <a:pPr algn="just"/>
            <a:r>
              <a:rPr lang="ru-RU" sz="1400" dirty="0">
                <a:solidFill>
                  <a:schemeClr val="accent2"/>
                </a:solidFill>
              </a:rPr>
              <a:t>Именно он впервые создал основные организационные структуры, которые внесли огромный вклад в развитие и становление отечественной педиатрической науки и педиатрической службы. Это – Центральный институт охраны  материнства и младенчества (ОХММ), открытый в 1922 году, ныне – Институт педиатрии РАМН и созданный на его базе Научный Центр здоровья детей РАМН (Сперанский организовал при институте первое в России отделение для недоношенных детей), а также Всесоюзное общество детских врачей, председателем которого он был почти всю жизнь. Кроме того, Сперанский стал основателем журнала для врачей «Педиатрия», призванного распространять новые знания и обмен опытом по различным состояниям и заболеваниям детей раннего возраста.</a:t>
            </a:r>
          </a:p>
          <a:p>
            <a:pPr algn="just"/>
            <a:endParaRPr lang="ru-RU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8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>
                <a:solidFill>
                  <a:schemeClr val="accent2"/>
                </a:solidFill>
              </a:rPr>
              <a:t>Г.Н. Сперанский лично написал более 100 научных работ, а под его руководством их было написано тысячи. Наиболее известны его труды: «Классификация расстройств питания детей раннего возраста» (1926); «Болезни раннего детского возраста» ( 1934); «Питание здорового и больного ребенка» (1959); «Закаливание ребенка раннего и дошкольного возраста» (1964). Свою научную деятельность он сосредоточил на таких проблемах, как этиология, патогенез, лечение и профилактика острых и хронических расстройств питания и пищеварения у маленьких детей; диетотерапия при дизентерии; комплексный подход к терапии сепсиса; профилактика и лечение гриппа, пневмоний, острых респираторных заболеваний, аллергических заболеваний, заболеваний почек. Впервые в СССР приступил к разработке проблем антенатальной профилактики заболеваний плода и новорожденного. Научно обосновал методы вскармливания грудных детей. Был убежденным сторонником необходимости тесного контакта акушеров и педиатров. В 50-60-е годы работал над проблемами смертности детей первого года жизни. В последние годы жизни Георгий </a:t>
            </a:r>
            <a:r>
              <a:rPr lang="ru-RU" sz="1400" dirty="0" err="1">
                <a:solidFill>
                  <a:schemeClr val="accent2"/>
                </a:solidFill>
              </a:rPr>
              <a:t>Несторович</a:t>
            </a:r>
            <a:r>
              <a:rPr lang="ru-RU" sz="1400" dirty="0">
                <a:solidFill>
                  <a:schemeClr val="accent2"/>
                </a:solidFill>
              </a:rPr>
              <a:t> много внимания уделяет  изучению патологии детей старшего возраста - ревматизму и хроническому полиартриту. Популярные брошюры Г.Н. Сперанского «Азбука матери», «Мать и дитя» выдержали многократные переиздания.</a:t>
            </a:r>
          </a:p>
        </p:txBody>
      </p:sp>
    </p:spTree>
    <p:extLst>
      <p:ext uri="{BB962C8B-B14F-4D97-AF65-F5344CB8AC3E}">
        <p14:creationId xmlns:p14="http://schemas.microsoft.com/office/powerpoint/2010/main" val="124089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Autofit/>
          </a:bodyPr>
          <a:lstStyle/>
          <a:p>
            <a:endParaRPr lang="ru-RU" sz="1400" dirty="0" smtClean="0">
              <a:solidFill>
                <a:schemeClr val="accent2"/>
              </a:solidFill>
            </a:endParaRPr>
          </a:p>
          <a:p>
            <a:endParaRPr lang="ru-RU" sz="1400" dirty="0">
              <a:solidFill>
                <a:schemeClr val="accent2"/>
              </a:solidFill>
            </a:endParaRPr>
          </a:p>
          <a:p>
            <a:endParaRPr lang="ru-RU" sz="1400" dirty="0" smtClean="0">
              <a:solidFill>
                <a:schemeClr val="accent2"/>
              </a:solidFill>
            </a:endParaRPr>
          </a:p>
          <a:p>
            <a:endParaRPr lang="ru-RU" sz="1400" dirty="0">
              <a:solidFill>
                <a:schemeClr val="accent2"/>
              </a:solidFill>
            </a:endParaRPr>
          </a:p>
          <a:p>
            <a:endParaRPr lang="ru-RU" sz="1400" dirty="0" smtClean="0">
              <a:solidFill>
                <a:schemeClr val="accent2"/>
              </a:solidFill>
            </a:endParaRPr>
          </a:p>
          <a:p>
            <a:endParaRPr lang="ru-RU" sz="1400" dirty="0">
              <a:solidFill>
                <a:schemeClr val="accent2"/>
              </a:solidFill>
            </a:endParaRPr>
          </a:p>
          <a:p>
            <a:r>
              <a:rPr lang="ru-RU" sz="1400" dirty="0" smtClean="0">
                <a:solidFill>
                  <a:schemeClr val="accent2"/>
                </a:solidFill>
              </a:rPr>
              <a:t>Под руководством Сперанского Г.Н. были  </a:t>
            </a:r>
            <a:r>
              <a:rPr lang="ru-RU" sz="1400" dirty="0">
                <a:solidFill>
                  <a:schemeClr val="accent2"/>
                </a:solidFill>
              </a:rPr>
              <a:t>разработаны и внедрялись  в практику новые методы инструментальной и лабораторной диагностики. Вместе с тем Георгий </a:t>
            </a:r>
            <a:r>
              <a:rPr lang="ru-RU" sz="1400" dirty="0" err="1">
                <a:solidFill>
                  <a:schemeClr val="accent2"/>
                </a:solidFill>
              </a:rPr>
              <a:t>Несторович</a:t>
            </a:r>
            <a:r>
              <a:rPr lang="ru-RU" sz="1400" dirty="0">
                <a:solidFill>
                  <a:schemeClr val="accent2"/>
                </a:solidFill>
              </a:rPr>
              <a:t> всегда подчеркивал: «Наблюдения у постели больного могут пополняться, уточняться, несколько изменять свой характер, даже получить иное толкование в зависимости от показателей лабораторного обследования, но никогда они (наблюдения) не потеряют своего значения и останутся всегда основным </a:t>
            </a:r>
            <a:r>
              <a:rPr lang="ru-RU" sz="1400" dirty="0" smtClean="0">
                <a:solidFill>
                  <a:schemeClr val="accent2"/>
                </a:solidFill>
              </a:rPr>
              <a:t>методом </a:t>
            </a:r>
            <a:r>
              <a:rPr lang="ru-RU" sz="1400" dirty="0">
                <a:solidFill>
                  <a:schemeClr val="accent2"/>
                </a:solidFill>
              </a:rPr>
              <a:t>исследования больного</a:t>
            </a:r>
            <a:r>
              <a:rPr lang="ru-RU" sz="1400" dirty="0" smtClean="0">
                <a:solidFill>
                  <a:schemeClr val="accent2"/>
                </a:solidFill>
              </a:rPr>
              <a:t>».</a:t>
            </a:r>
          </a:p>
          <a:p>
            <a:r>
              <a:rPr lang="ru-RU" sz="1400" dirty="0">
                <a:solidFill>
                  <a:schemeClr val="accent2"/>
                </a:solidFill>
              </a:rPr>
              <a:t>Георгий </a:t>
            </a:r>
            <a:r>
              <a:rPr lang="ru-RU" sz="1400" dirty="0" err="1">
                <a:solidFill>
                  <a:schemeClr val="accent2"/>
                </a:solidFill>
              </a:rPr>
              <a:t>Несторович</a:t>
            </a:r>
            <a:r>
              <a:rPr lang="ru-RU" sz="1400" dirty="0">
                <a:solidFill>
                  <a:schemeClr val="accent2"/>
                </a:solidFill>
              </a:rPr>
              <a:t> Сперанский прожил долгую и плодотворную жизнь, продолжая работать и в очень преклонном возрасте, посвятив себя самоотверженному служению охране здоровья матери и ребенка.</a:t>
            </a:r>
          </a:p>
          <a:p>
            <a:endParaRPr lang="ru-RU" sz="1400" dirty="0">
              <a:solidFill>
                <a:schemeClr val="accent2"/>
              </a:solidFill>
            </a:endParaRPr>
          </a:p>
          <a:p>
            <a:endParaRPr lang="ru-RU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92696"/>
            <a:ext cx="7626424" cy="4896544"/>
          </a:xfrm>
        </p:spPr>
      </p:pic>
    </p:spTree>
    <p:extLst>
      <p:ext uri="{BB962C8B-B14F-4D97-AF65-F5344CB8AC3E}">
        <p14:creationId xmlns:p14="http://schemas.microsoft.com/office/powerpoint/2010/main" val="140391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92696"/>
            <a:ext cx="7626424" cy="4968552"/>
          </a:xfrm>
        </p:spPr>
      </p:pic>
    </p:spTree>
    <p:extLst>
      <p:ext uri="{BB962C8B-B14F-4D97-AF65-F5344CB8AC3E}">
        <p14:creationId xmlns:p14="http://schemas.microsoft.com/office/powerpoint/2010/main" val="27763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48680"/>
            <a:ext cx="4248472" cy="5112568"/>
          </a:xfrm>
        </p:spPr>
      </p:pic>
      <p:sp>
        <p:nvSpPr>
          <p:cNvPr id="8" name="TextBox 7"/>
          <p:cNvSpPr txBox="1"/>
          <p:nvPr/>
        </p:nvSpPr>
        <p:spPr>
          <a:xfrm>
            <a:off x="5147940" y="2420888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«Благородный рыцарь педиатрии», Георгий </a:t>
            </a:r>
            <a:r>
              <a:rPr lang="ru-RU" dirty="0" err="1" smtClean="0">
                <a:solidFill>
                  <a:schemeClr val="accent2"/>
                </a:solidFill>
              </a:rPr>
              <a:t>Несторович</a:t>
            </a:r>
            <a:r>
              <a:rPr lang="ru-RU" dirty="0" smtClean="0">
                <a:solidFill>
                  <a:schemeClr val="accent2"/>
                </a:solidFill>
              </a:rPr>
              <a:t> Сперанский.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6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</TotalTime>
  <Words>496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«Надо не только лечить больных, но и выращивать здоровых детей».  Г.Н.Сперанский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«Надо не только лечить больных, но и выращивать здоровых детей».  Г.Н.Сперанский</dc:title>
  <dc:creator>Komplektovanie</dc:creator>
  <cp:lastModifiedBy>Komplektovanie</cp:lastModifiedBy>
  <cp:revision>6</cp:revision>
  <dcterms:created xsi:type="dcterms:W3CDTF">2023-02-06T09:06:22Z</dcterms:created>
  <dcterms:modified xsi:type="dcterms:W3CDTF">2023-02-07T12:39:04Z</dcterms:modified>
</cp:coreProperties>
</file>