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57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5F99BF-BADB-40BE-885B-330C66AA14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F148D7-A0D0-4A0A-A33A-136961293B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289" y="1916832"/>
            <a:ext cx="7772400" cy="13721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ПОДВИГ МЕДИКОВ В ВЕЛИКОЙ ОТЕЧЕСТВЕННОЙ ВОЙНЕ 1941-1945 гг.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620688"/>
            <a:ext cx="6400800" cy="1752600"/>
          </a:xfrm>
        </p:spPr>
        <p:txBody>
          <a:bodyPr>
            <a:normAutofit/>
          </a:bodyPr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ДЕПАРТАМЕНТ ЗДРАВООХРАНЕНИЯ ОРЛОВСКОЙ ОБЛАСТИ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БЮДЖЕТНОЕ УЧРЕЖДЕНИЕ ОРЛОВСКОЙ ОБЛАСТИ 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«ОРЛОВСКАЯ НАУЧНАЯ МЕДИЦИНСКАЯ БИБЛИОТЕКА»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Централизованная библиотечная система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Россия, 302027, г. Орел, ул. Приборостроительная, д. 42, тел./факс (4862) 41-01-33; 41-01-34; 41-00-04</a:t>
            </a:r>
          </a:p>
          <a:p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597749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Орел, 2024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1296144" cy="17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138402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1"/>
            <a:ext cx="1332169" cy="17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07" y="4005063"/>
            <a:ext cx="1205165" cy="173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98" y="3717031"/>
            <a:ext cx="1297533" cy="17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92" y="4215572"/>
            <a:ext cx="1404833" cy="186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3753993"/>
            <a:ext cx="1188809" cy="177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92500" lnSpcReduction="10000"/>
          </a:bodyPr>
          <a:lstStyle/>
          <a:p>
            <a:endParaRPr lang="ru-RU" sz="1200" dirty="0" smtClean="0"/>
          </a:p>
          <a:p>
            <a:r>
              <a:rPr lang="ru-RU" sz="1200" dirty="0" smtClean="0">
                <a:solidFill>
                  <a:schemeClr val="accent2"/>
                </a:solidFill>
              </a:rPr>
              <a:t>«Многих </a:t>
            </a:r>
            <a:r>
              <a:rPr lang="ru-RU" sz="1200" dirty="0" smtClean="0">
                <a:solidFill>
                  <a:schemeClr val="accent2"/>
                </a:solidFill>
              </a:rPr>
              <a:t>ли воинов , вернувшихся с войны, миновала вражеская пуля, осколок снаряда, мины или бомбы? Очень немногих. И все, кто пролил кровь на поле боя, прошли через руки военных медиков. Руки хирурга для многих оставались последней надеждой на жизнь</a:t>
            </a:r>
            <a:r>
              <a:rPr lang="ru-RU" sz="1200" dirty="0" smtClean="0">
                <a:solidFill>
                  <a:schemeClr val="accent2"/>
                </a:solidFill>
              </a:rPr>
              <a:t>.» </a:t>
            </a:r>
            <a:endParaRPr lang="ru-RU" sz="1200" dirty="0" smtClean="0">
              <a:solidFill>
                <a:schemeClr val="accent2"/>
              </a:solidFill>
            </a:endParaRPr>
          </a:p>
          <a:p>
            <a:pPr algn="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(Из книги </a:t>
            </a:r>
            <a:r>
              <a:rPr lang="ru-RU" sz="1100" dirty="0" err="1" smtClean="0">
                <a:solidFill>
                  <a:schemeClr val="accent1">
                    <a:lumMod val="50000"/>
                  </a:schemeClr>
                </a:solidFill>
              </a:rPr>
              <a:t>И.И.Бенедиктова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«На грани жизни»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О значении медицинской помощи во время войны говорил маршал, народный комиссар обороны СССР Климент Ефремович Ворошилов: «… Нам нужен высококвалифицированный врач. Вместе с тем он должен обязательно обладать и качествами организатора, который в сложных условиях военной обстановки умел бы не только лечить, но и правильно организовать все сложное дело санитарного обслуживания войск, не только лечил бы людей, но и умел бы о них заботиться.» </a:t>
            </a:r>
            <a:endParaRPr lang="ru-RU" sz="1200" dirty="0" smtClean="0">
              <a:solidFill>
                <a:schemeClr val="accent2"/>
              </a:solidFill>
            </a:endParaRPr>
          </a:p>
          <a:p>
            <a:r>
              <a:rPr lang="ru-RU" sz="1200" dirty="0" smtClean="0">
                <a:solidFill>
                  <a:schemeClr val="accent2"/>
                </a:solidFill>
              </a:rPr>
              <a:t>И </a:t>
            </a:r>
            <a:r>
              <a:rPr lang="ru-RU" sz="1200" dirty="0" smtClean="0">
                <a:solidFill>
                  <a:schemeClr val="accent2"/>
                </a:solidFill>
              </a:rPr>
              <a:t>результаты работы медиков были действительно  внушительными с учетом всех сложностей того времени. 72,3 процента раненных и 90,6 процента больных солдат и офицеров вернулись в строй благодаря усилиям советской медицинской службы. Память о профессиональном и человеческом подвиге наших медиков  является вечной и незыблемой, занимающей свое почетное место в отечественной истории.</a:t>
            </a:r>
          </a:p>
          <a:p>
            <a:r>
              <a:rPr lang="ru-RU" sz="1200" dirty="0">
                <a:solidFill>
                  <a:schemeClr val="accent2"/>
                </a:solidFill>
              </a:rPr>
              <a:t>Орловская медицинская библиотека представляет выставку, посвященную подвигу </a:t>
            </a:r>
            <a:r>
              <a:rPr lang="ru-RU" sz="1200" dirty="0" smtClean="0">
                <a:solidFill>
                  <a:schemeClr val="accent2"/>
                </a:solidFill>
              </a:rPr>
              <a:t>медиков во </a:t>
            </a:r>
            <a:r>
              <a:rPr lang="ru-RU" sz="1200" dirty="0">
                <a:solidFill>
                  <a:schemeClr val="accent2"/>
                </a:solidFill>
              </a:rPr>
              <a:t>время Великой Отечественной войны. Здесь собраны книги </a:t>
            </a:r>
            <a:r>
              <a:rPr lang="ru-RU" sz="1200" dirty="0" smtClean="0">
                <a:solidFill>
                  <a:schemeClr val="accent2"/>
                </a:solidFill>
              </a:rPr>
              <a:t>об их  героическом труде во </a:t>
            </a:r>
            <a:r>
              <a:rPr lang="ru-RU" sz="1200" dirty="0">
                <a:solidFill>
                  <a:schemeClr val="accent2"/>
                </a:solidFill>
              </a:rPr>
              <a:t>имя Победы и  жизни каждого раненого… </a:t>
            </a:r>
            <a:r>
              <a:rPr lang="ru-RU" sz="1200" dirty="0" smtClean="0">
                <a:solidFill>
                  <a:schemeClr val="accent2"/>
                </a:solidFill>
              </a:rPr>
              <a:t>о новых научных и практических внедрениях во врачебную практику, о санитарной борьбе с инфекционными заболеваниями, о хирургических </a:t>
            </a:r>
            <a:r>
              <a:rPr lang="ru-RU" sz="1200" dirty="0">
                <a:solidFill>
                  <a:schemeClr val="accent2"/>
                </a:solidFill>
              </a:rPr>
              <a:t>операциях, проводившихся </a:t>
            </a:r>
            <a:r>
              <a:rPr lang="ru-RU" sz="1200" dirty="0" smtClean="0">
                <a:solidFill>
                  <a:schemeClr val="accent2"/>
                </a:solidFill>
              </a:rPr>
              <a:t>в военных госпиталях, подпольных, партизанских, часто </a:t>
            </a:r>
            <a:r>
              <a:rPr lang="ru-RU" sz="1200" dirty="0">
                <a:solidFill>
                  <a:schemeClr val="accent2"/>
                </a:solidFill>
              </a:rPr>
              <a:t>в полевых условиях, в лесах, без необходимого технического оснащения, оборудования, препаратов, но проводившихся талантливыми руками профессионалов и настоящих героев</a:t>
            </a:r>
            <a:r>
              <a:rPr lang="ru-RU" sz="12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accent2"/>
                </a:solidFill>
              </a:rPr>
              <a:t>Авторами этих произведений являются военные врачи, непосредственные участники событий тех лет. Среди них  Е.И. Смирнов – генерал – полковник медицинской службы, в годы ВОВ начальник Главного военно-санитарного управления Красной Армии; Бенедиктов  Иван Иванович </a:t>
            </a:r>
            <a:r>
              <a:rPr lang="ru-RU" sz="1200" dirty="0">
                <a:solidFill>
                  <a:schemeClr val="accent2"/>
                </a:solidFill>
              </a:rPr>
              <a:t>- военный хирург, профессор, доктор медицинских наук, заслуженный деятель науки </a:t>
            </a:r>
            <a:r>
              <a:rPr lang="ru-RU" sz="1200" dirty="0" smtClean="0">
                <a:solidFill>
                  <a:schemeClr val="accent2"/>
                </a:solidFill>
              </a:rPr>
              <a:t>РСФСР; Богатырев Михаил Федорович – в годы войны ведущий хирург 31-го медсанбата 25-й гвардейской стрелковой дивизии ; </a:t>
            </a:r>
            <a:r>
              <a:rPr lang="ru-RU" sz="1200" dirty="0" err="1" smtClean="0">
                <a:solidFill>
                  <a:schemeClr val="accent2"/>
                </a:solidFill>
              </a:rPr>
              <a:t>В.И.Гилев</a:t>
            </a:r>
            <a:r>
              <a:rPr lang="ru-RU" sz="1200" dirty="0" smtClean="0">
                <a:solidFill>
                  <a:schemeClr val="accent2"/>
                </a:solidFill>
              </a:rPr>
              <a:t> -  начальник госпиталя Третьей Ленинградской партизанской бригады им. </a:t>
            </a:r>
            <a:r>
              <a:rPr lang="ru-RU" sz="1200" dirty="0" err="1" smtClean="0">
                <a:solidFill>
                  <a:schemeClr val="accent2"/>
                </a:solidFill>
              </a:rPr>
              <a:t>А.В.Германа</a:t>
            </a:r>
            <a:r>
              <a:rPr lang="ru-RU" sz="1200" dirty="0" smtClean="0">
                <a:solidFill>
                  <a:schemeClr val="accent2"/>
                </a:solidFill>
              </a:rPr>
              <a:t>, Антон Моисеевич Бирюков – бывший фронтовой хирург, </a:t>
            </a:r>
            <a:r>
              <a:rPr lang="ru-RU" sz="1200" dirty="0" err="1" smtClean="0">
                <a:solidFill>
                  <a:schemeClr val="accent2"/>
                </a:solidFill>
              </a:rPr>
              <a:t>Кованов</a:t>
            </a:r>
            <a:r>
              <a:rPr lang="ru-RU" sz="1200" dirty="0" smtClean="0">
                <a:solidFill>
                  <a:schemeClr val="accent2"/>
                </a:solidFill>
              </a:rPr>
              <a:t> </a:t>
            </a:r>
            <a:r>
              <a:rPr lang="ru-RU" sz="1200" dirty="0">
                <a:solidFill>
                  <a:schemeClr val="accent2"/>
                </a:solidFill>
              </a:rPr>
              <a:t>Владимир Васильевич - </a:t>
            </a:r>
            <a:r>
              <a:rPr lang="ru-RU" sz="1200" dirty="0" smtClean="0">
                <a:solidFill>
                  <a:schemeClr val="accent2"/>
                </a:solidFill>
              </a:rPr>
              <a:t>в </a:t>
            </a:r>
            <a:r>
              <a:rPr lang="ru-RU" sz="1200" dirty="0">
                <a:solidFill>
                  <a:schemeClr val="accent2"/>
                </a:solidFill>
              </a:rPr>
              <a:t>годы Великой Отечественной войны — ведущий хирург полевого передвижного госпиталя, а затем — армейский хирург.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5949280"/>
            <a:ext cx="66960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Материал подготовлен главным библиотекарем отдела научной информации </a:t>
            </a:r>
            <a:r>
              <a:rPr lang="ru-RU" sz="1100" dirty="0" err="1" smtClean="0"/>
              <a:t>Кучук</a:t>
            </a:r>
            <a:r>
              <a:rPr lang="ru-RU" sz="1100" dirty="0" smtClean="0"/>
              <a:t> Е.А.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11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653135"/>
            <a:ext cx="3853056" cy="1759843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accent2"/>
                </a:solidFill>
                <a:effectLst/>
              </a:rPr>
              <a:t>Владимир </a:t>
            </a:r>
            <a:r>
              <a:rPr lang="ru-RU" sz="1100" dirty="0">
                <a:solidFill>
                  <a:schemeClr val="accent2"/>
                </a:solidFill>
                <a:effectLst/>
              </a:rPr>
              <a:t>Васильевич </a:t>
            </a:r>
            <a:r>
              <a:rPr lang="ru-RU" sz="1100" dirty="0" err="1">
                <a:solidFill>
                  <a:schemeClr val="accent2"/>
                </a:solidFill>
                <a:effectLst/>
              </a:rPr>
              <a:t>Кованов</a:t>
            </a:r>
            <a:r>
              <a:rPr lang="ru-RU" sz="1100" dirty="0">
                <a:solidFill>
                  <a:schemeClr val="accent2"/>
                </a:solidFill>
                <a:effectLst/>
              </a:rPr>
              <a:t> (13 марта 1909 — 22 февраля 1994) — советский хирург и анатом, академик и вице-президент АМН СССР, заслуженный деятель науки </a:t>
            </a:r>
            <a:r>
              <a:rPr lang="ru-RU" sz="1100" dirty="0" smtClean="0">
                <a:solidFill>
                  <a:schemeClr val="accent2"/>
                </a:solidFill>
                <a:effectLst/>
              </a:rPr>
              <a:t>РСФСР. Ректор </a:t>
            </a:r>
            <a:r>
              <a:rPr lang="ru-RU" sz="1100" dirty="0">
                <a:solidFill>
                  <a:schemeClr val="accent2"/>
                </a:solidFill>
                <a:effectLst/>
              </a:rPr>
              <a:t>1-го ММИ им. И. М. Сеченова (1956–1966</a:t>
            </a:r>
            <a:r>
              <a:rPr lang="ru-RU" sz="1100" dirty="0" smtClean="0">
                <a:solidFill>
                  <a:schemeClr val="accent2"/>
                </a:solidFill>
                <a:effectLst/>
              </a:rPr>
              <a:t>). В годы Великой </a:t>
            </a:r>
            <a:r>
              <a:rPr lang="ru-RU" sz="1100" dirty="0">
                <a:solidFill>
                  <a:schemeClr val="accent2"/>
                </a:solidFill>
                <a:effectLst/>
              </a:rPr>
              <a:t>Отечественной войны — ведущий хирург полевого передвижного госпиталя, а затем — армейский хирург.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3931920" cy="545306"/>
          </a:xfrm>
        </p:spPr>
        <p:txBody>
          <a:bodyPr>
            <a:normAutofit/>
          </a:bodyPr>
          <a:lstStyle/>
          <a:p>
            <a:r>
              <a:rPr lang="ru-RU" sz="1100" dirty="0" err="1" smtClean="0"/>
              <a:t>Кованов</a:t>
            </a:r>
            <a:r>
              <a:rPr lang="ru-RU" sz="1100" dirty="0" smtClean="0"/>
              <a:t> В.В. Солдаты бессмертия/ </a:t>
            </a:r>
            <a:r>
              <a:rPr lang="ru-RU" sz="1100" dirty="0" err="1" smtClean="0"/>
              <a:t>В.В.Кованов</a:t>
            </a:r>
            <a:r>
              <a:rPr lang="ru-RU" sz="1100" dirty="0" smtClean="0"/>
              <a:t>-М.: Политиздат, 1985.-368с.</a:t>
            </a: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08015" y="476672"/>
            <a:ext cx="3931920" cy="545306"/>
          </a:xfrm>
        </p:spPr>
        <p:txBody>
          <a:bodyPr>
            <a:normAutofit/>
          </a:bodyPr>
          <a:lstStyle/>
          <a:p>
            <a:r>
              <a:rPr lang="ru-RU" sz="1100" dirty="0" smtClean="0"/>
              <a:t>Смирнов </a:t>
            </a:r>
            <a:r>
              <a:rPr lang="ru-RU" sz="1100" dirty="0" err="1" smtClean="0"/>
              <a:t>Е.И.Фронтовое</a:t>
            </a:r>
            <a:r>
              <a:rPr lang="ru-RU" sz="1100" dirty="0" smtClean="0"/>
              <a:t> милосердие/ </a:t>
            </a:r>
            <a:r>
              <a:rPr lang="ru-RU" sz="1100" dirty="0" err="1" smtClean="0"/>
              <a:t>Е.И.Смирнов</a:t>
            </a:r>
            <a:r>
              <a:rPr lang="ru-RU" sz="1100" dirty="0" smtClean="0"/>
              <a:t>.-М.: Воениздат, 1991.-430с.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029" r="13103" b="5392"/>
          <a:stretch/>
        </p:blipFill>
        <p:spPr>
          <a:xfrm>
            <a:off x="1043608" y="1196752"/>
            <a:ext cx="2520280" cy="3312368"/>
          </a:xfrm>
          <a:ln>
            <a:solidFill>
              <a:schemeClr val="accent2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3874" r="12138" b="4546"/>
          <a:stretch/>
        </p:blipFill>
        <p:spPr>
          <a:xfrm>
            <a:off x="5148064" y="1124744"/>
            <a:ext cx="2520279" cy="3528392"/>
          </a:xfrm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737186" y="4797152"/>
            <a:ext cx="37273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2"/>
                </a:solidFill>
              </a:rPr>
              <a:t>Ефим Иванович Смирнов (10 октября 1904 — 6 октября 1989) — советский военный и государственный деятель; доктор медицинских наук (1943), профессор, академик АМН СССР (1948), генерал-полковник медицинской службы (10.10.1943). </a:t>
            </a:r>
            <a:r>
              <a:rPr lang="ru-RU" sz="1100" b="1" dirty="0" smtClean="0">
                <a:solidFill>
                  <a:schemeClr val="accent2"/>
                </a:solidFill>
              </a:rPr>
              <a:t>Крупный </a:t>
            </a:r>
            <a:r>
              <a:rPr lang="ru-RU" sz="1100" b="1" dirty="0">
                <a:solidFill>
                  <a:schemeClr val="accent2"/>
                </a:solidFill>
              </a:rPr>
              <a:t>теоретик и организатор военного и гражданского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9148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4509120"/>
            <a:ext cx="4223440" cy="1656184"/>
          </a:xfrm>
        </p:spPr>
        <p:txBody>
          <a:bodyPr>
            <a:normAutofit fontScale="90000"/>
          </a:bodyPr>
          <a:lstStyle/>
          <a:p>
            <a:r>
              <a:rPr lang="ru-RU" sz="11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Гилев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Викентий Иванович (1912-1999)-во время ВОВ был хирургом Третьей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effectLst/>
              </a:rPr>
              <a:t>Ленинградской партизанской бригады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имени А. В.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effectLst/>
              </a:rPr>
              <a:t>Германа, а позже -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начальником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effectLst/>
              </a:rPr>
              <a:t>бригадного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госпиталя. Является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основателем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династии талантливых 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effectLst/>
              </a:rPr>
              <a:t>врачей.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Говоря о значении его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деятельности,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не будет преувеличением сказать, что и десять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effectLst/>
              </a:rPr>
              <a:t>месяцев работы в тылу врага в обстановке строжайшей секретности были равноценны десяти годам каторжного труда.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748752" cy="689322"/>
          </a:xfrm>
        </p:spPr>
        <p:txBody>
          <a:bodyPr>
            <a:normAutofit fontScale="92500"/>
          </a:bodyPr>
          <a:lstStyle/>
          <a:p>
            <a:r>
              <a:rPr lang="ru-RU" sz="1200" dirty="0" smtClean="0"/>
              <a:t>Ефремов В.В. Подпольный госпиталь: Повесть/ В.В. Ефремов, Л.И. Ефремова-Тула: </a:t>
            </a:r>
            <a:r>
              <a:rPr lang="ru-RU" sz="1200" dirty="0" err="1" smtClean="0"/>
              <a:t>Приок</a:t>
            </a:r>
            <a:r>
              <a:rPr lang="ru-RU" sz="1200" dirty="0" smtClean="0"/>
              <a:t>. Кн. Изд-во, 1984.-207с.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860032" y="548680"/>
            <a:ext cx="3456385" cy="750912"/>
          </a:xfrm>
        </p:spPr>
        <p:txBody>
          <a:bodyPr>
            <a:normAutofit fontScale="92500"/>
          </a:bodyPr>
          <a:lstStyle/>
          <a:p>
            <a:r>
              <a:rPr lang="ru-RU" sz="1200" dirty="0" err="1" smtClean="0"/>
              <a:t>Гилев</a:t>
            </a:r>
            <a:r>
              <a:rPr lang="ru-RU" sz="1200" dirty="0" smtClean="0"/>
              <a:t> В.И. По жизненным показаниям: Записки партизанского врача/ В.И.</a:t>
            </a:r>
            <a:r>
              <a:rPr lang="ru-RU" sz="1200" dirty="0" err="1" smtClean="0"/>
              <a:t>Гилев</a:t>
            </a:r>
            <a:r>
              <a:rPr lang="ru-RU" sz="1200" dirty="0" smtClean="0"/>
              <a:t>.-Л.:</a:t>
            </a:r>
            <a:r>
              <a:rPr lang="ru-RU" sz="1200" dirty="0" err="1" smtClean="0"/>
              <a:t>Лениздат</a:t>
            </a:r>
            <a:r>
              <a:rPr lang="ru-RU" sz="1200" dirty="0" smtClean="0"/>
              <a:t>, 1990.-159с.</a:t>
            </a:r>
            <a:endParaRPr lang="ru-RU" sz="1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4156" r="3357" b="3701"/>
          <a:stretch/>
        </p:blipFill>
        <p:spPr>
          <a:xfrm>
            <a:off x="1259632" y="1412776"/>
            <a:ext cx="2232248" cy="3024336"/>
          </a:xfrm>
          <a:ln>
            <a:solidFill>
              <a:schemeClr val="accent2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2465" r="12877" b="2011"/>
          <a:stretch/>
        </p:blipFill>
        <p:spPr>
          <a:xfrm>
            <a:off x="5436096" y="1412776"/>
            <a:ext cx="2229597" cy="3096344"/>
          </a:xfrm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1560" y="4653134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Эта повесть о героизме врача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удивительной женщины,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Марии Бобровой,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в годы фашистской оккупации организовавшей  в своем доме госпиталь для раненых советских солдат и  спасшей множество жизней, рискуя ежеминутно своей.</a:t>
            </a: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653136"/>
            <a:ext cx="3672408" cy="1656184"/>
          </a:xfrm>
        </p:spPr>
        <p:txBody>
          <a:bodyPr>
            <a:noAutofit/>
          </a:bodyPr>
          <a:lstStyle/>
          <a:p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Иван Иванович Бенедиктов (1916 -2000)- заслуженный деятель науки, доктор медицинских наук, почетный профессор Уральской Государственной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</a:rPr>
              <a:t>медицинской академии, бессменный председатель Уральского общества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акушеров-гинекологов.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/>
            </a:r>
            <a:b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В годы ВОВ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1941-1945гг.–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военный хирург. Сын священника, автор богословских  работ, в том числе по православной медицине, глубоко верующий человек.</a:t>
            </a:r>
            <a:endParaRPr lang="ru-RU" sz="10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3244696" cy="792162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Бенедиктов И.И. На грани жизни/ </a:t>
            </a:r>
            <a:r>
              <a:rPr lang="ru-RU" sz="1100" dirty="0" err="1" smtClean="0"/>
              <a:t>И.И.Бенедиктов</a:t>
            </a:r>
            <a:r>
              <a:rPr lang="ru-RU" sz="1100" dirty="0" smtClean="0"/>
              <a:t>.-Свердловск: Сред. </a:t>
            </a:r>
            <a:r>
              <a:rPr lang="ru-RU" sz="1100" dirty="0" err="1" smtClean="0"/>
              <a:t>Урал.кн.изд</a:t>
            </a:r>
            <a:r>
              <a:rPr lang="ru-RU" sz="1100" dirty="0" smtClean="0"/>
              <a:t>-во, 1990.-208с.</a:t>
            </a: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3931920" cy="792162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Богатырев М.Ф. Гвардейцы в белых халатах/ </a:t>
            </a:r>
            <a:r>
              <a:rPr lang="ru-RU" sz="1100" dirty="0" err="1" smtClean="0"/>
              <a:t>М.Ф.Богатырев</a:t>
            </a:r>
            <a:r>
              <a:rPr lang="ru-RU" sz="1100" dirty="0" smtClean="0"/>
              <a:t>.-Ярославль: Верх.-</a:t>
            </a:r>
            <a:r>
              <a:rPr lang="ru-RU" sz="1100" dirty="0" err="1" smtClean="0"/>
              <a:t>Волж.кн.изд</a:t>
            </a:r>
            <a:r>
              <a:rPr lang="ru-RU" sz="1100" dirty="0" smtClean="0"/>
              <a:t>-во, 1984.-200с.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t="2183" r="6736" b="1447"/>
          <a:stretch/>
        </p:blipFill>
        <p:spPr>
          <a:xfrm>
            <a:off x="1043608" y="1268760"/>
            <a:ext cx="2304256" cy="3168352"/>
          </a:xfrm>
          <a:ln>
            <a:solidFill>
              <a:schemeClr val="accent2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4438" r="4632" b="4828"/>
          <a:stretch/>
        </p:blipFill>
        <p:spPr>
          <a:xfrm>
            <a:off x="5148064" y="1196752"/>
            <a:ext cx="2520280" cy="3240360"/>
          </a:xfrm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49366" y="472514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Богатырев Михаил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Фёдорович —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подполковник </a:t>
            </a:r>
            <a:r>
              <a:rPr lang="ru-RU" sz="1000" b="1" dirty="0" err="1" smtClean="0">
                <a:solidFill>
                  <a:schemeClr val="accent2">
                    <a:lumMod val="75000"/>
                  </a:schemeClr>
                </a:solidFill>
              </a:rPr>
              <a:t>медслужбы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. За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годы войны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ему довелось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побывать на разных фронтах, вывозить раненых из-под бомбёжек, оперировать в различных условиях. Организовывать работу не только военно-санитарных поездов, но и медсанбата (его назначили начальником МСБ в 1944 году).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Ведущий хирург, начальник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хирургического отделения ХППГ-2205,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главный дивизионный хирург.</a:t>
            </a: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5085184"/>
            <a:ext cx="3997072" cy="1224136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Антон 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  <a:effectLst/>
              </a:rPr>
              <a:t>Моисеевич Бирюков - кавалер ордена Красной Звезды, награжденный медалью "За оборону Сталинграда" и другими наградами, капитан медицинской 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службы. Кандидат медицинских наук, заслуженный врач Казахской ССР, в годы ВОВ – фронтовой хирург.</a:t>
            </a:r>
            <a:endParaRPr lang="ru-RU" sz="11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3820760" cy="792162"/>
          </a:xfrm>
        </p:spPr>
        <p:txBody>
          <a:bodyPr>
            <a:normAutofit/>
          </a:bodyPr>
          <a:lstStyle/>
          <a:p>
            <a:r>
              <a:rPr lang="ru-RU" sz="1100" dirty="0" smtClean="0"/>
              <a:t>Судоплатов Н.П. Записки партизанских врачей/ </a:t>
            </a:r>
            <a:r>
              <a:rPr lang="ru-RU" sz="1100" dirty="0" err="1" smtClean="0"/>
              <a:t>Н.П.Судоплатов</a:t>
            </a:r>
            <a:r>
              <a:rPr lang="ru-RU" sz="1100" dirty="0" smtClean="0"/>
              <a:t>, </a:t>
            </a:r>
            <a:r>
              <a:rPr lang="ru-RU" sz="1100" dirty="0" err="1" smtClean="0"/>
              <a:t>А.А.Туманян</a:t>
            </a:r>
            <a:r>
              <a:rPr lang="ru-RU" sz="1100" dirty="0" smtClean="0"/>
              <a:t>.-Тула: </a:t>
            </a:r>
            <a:r>
              <a:rPr lang="ru-RU" sz="1100" dirty="0" err="1" smtClean="0"/>
              <a:t>Приокск</a:t>
            </a:r>
            <a:r>
              <a:rPr lang="ru-RU" sz="1100" dirty="0" smtClean="0"/>
              <a:t>. Кн. Изд-во, 1989.-271с.</a:t>
            </a: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6016" y="548680"/>
            <a:ext cx="3808263" cy="792162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Бирюков А.М. Хроника мужества/ </a:t>
            </a:r>
            <a:r>
              <a:rPr lang="ru-RU" sz="1100" dirty="0" err="1" smtClean="0"/>
              <a:t>А.М.Бирюков</a:t>
            </a:r>
            <a:r>
              <a:rPr lang="ru-RU" sz="1100" dirty="0" smtClean="0"/>
              <a:t>.-Алма – </a:t>
            </a:r>
            <a:r>
              <a:rPr lang="ru-RU" sz="1100" dirty="0" err="1" smtClean="0"/>
              <a:t>Ата</a:t>
            </a:r>
            <a:r>
              <a:rPr lang="ru-RU" sz="1100" dirty="0" smtClean="0"/>
              <a:t>: Казахстан, 1986.-144с.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t="1902" r="10864" b="3701"/>
          <a:stretch/>
        </p:blipFill>
        <p:spPr>
          <a:xfrm>
            <a:off x="1259632" y="1340768"/>
            <a:ext cx="2376264" cy="3528392"/>
          </a:xfrm>
          <a:ln>
            <a:solidFill>
              <a:schemeClr val="accent2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2184" r="7635" b="3419"/>
          <a:stretch/>
        </p:blipFill>
        <p:spPr>
          <a:xfrm>
            <a:off x="5148064" y="1340768"/>
            <a:ext cx="2592287" cy="3600399"/>
          </a:xfrm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44448" y="4941168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Николай Павлович Судоплатов – в годы ВОВ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1941-1945гг. партизанский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врач, после войны-начальник медсанчасти областного УВД.</a:t>
            </a:r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Арам Аркадьевич Туманян –военно-полевой врач, майор медицинской службы  в годы ВОВ, командир медицинской роты.</a:t>
            </a:r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Авторы активно участвовали в борьбе партизан против фашистских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захватчиков, не только лечили раненых, но и сражались в боях.</a:t>
            </a: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509120"/>
            <a:ext cx="3672408" cy="1885960"/>
          </a:xfrm>
        </p:spPr>
        <p:txBody>
          <a:bodyPr>
            <a:noAutofit/>
          </a:bodyPr>
          <a:lstStyle/>
          <a:p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Алексанян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</a:rPr>
              <a:t>Иван Васильевич — участник Великой Отечественной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войны, доктор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</a:rPr>
              <a:t>медицинских наук, профессор Российской медицинской академии последипломного образования, заслуженный деятель науки РФ, член-корреспондент РАЕН, полковник медицинской службы в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отставке. Член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</a:rPr>
              <a:t>правления Международной Конфедерации историков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медицины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</a:rPr>
              <a:t>.</a:t>
            </a:r>
            <a:b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</a:rPr>
              <a:t>Кнопов Михаил Шмулевич — доктор медицинских наук,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профессор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</a:rPr>
              <a:t>кафедры медицины катастроф.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100" dirty="0" err="1" smtClean="0"/>
              <a:t>Алексанян</a:t>
            </a:r>
            <a:r>
              <a:rPr lang="ru-RU" sz="1100" dirty="0" smtClean="0"/>
              <a:t> И.В. Руководители медицинской службы фронтов и флотов в Великой Отечественной войне 1941-1945гг./ И.В. </a:t>
            </a:r>
            <a:r>
              <a:rPr lang="ru-RU" sz="1100" dirty="0" err="1" smtClean="0"/>
              <a:t>Алексанян</a:t>
            </a:r>
            <a:r>
              <a:rPr lang="ru-RU" sz="1100" dirty="0" smtClean="0"/>
              <a:t>, М.Ш. Кнопов.-М.: Медицина, 1992.-288с.</a:t>
            </a: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Кузьмин М.К. Медики – Герои Советского Союза/ М.К. Кузьмин.-М.: Медицина, 1970.-221с.</a:t>
            </a:r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2184" r="11239" b="1448"/>
          <a:stretch/>
        </p:blipFill>
        <p:spPr>
          <a:xfrm>
            <a:off x="1187623" y="1412776"/>
            <a:ext cx="2401151" cy="295232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4257" b="2011"/>
          <a:stretch/>
        </p:blipFill>
        <p:spPr>
          <a:xfrm>
            <a:off x="5436096" y="1306488"/>
            <a:ext cx="2160240" cy="2808312"/>
          </a:xfrm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55976" y="4149080"/>
            <a:ext cx="4206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chemeClr val="accent2">
                    <a:lumMod val="75000"/>
                  </a:schemeClr>
                </a:solidFill>
              </a:rPr>
              <a:t>Михаи́л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accent2">
                    <a:lumMod val="75000"/>
                  </a:schemeClr>
                </a:solidFill>
              </a:rPr>
              <a:t>Кузьми́ч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accent2">
                    <a:lumMod val="75000"/>
                  </a:schemeClr>
                </a:solidFill>
              </a:rPr>
              <a:t>Кузьми́н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 (31 декабря 1920 — 17 июля 2010) — советский учёный, историк медицины, доктор медицинских наук,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профессор.</a:t>
            </a:r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Был командиром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санитарного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взвода.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В этой должности в составе 363‑й дивизии, впоследствии преобразованной во 2‑й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гвардейский механизированный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корпус, Кузьмин прошёл войну от Москвы до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Праги. Вынес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с поля боя более 300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раненых. Сам имел тяжелейшие ранения.</a:t>
            </a:r>
          </a:p>
          <a:p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Награждён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орденами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Ленина,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Отечественной войны I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степени,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Красной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Звезды,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медалями «За оборону Москвы», «За оборону Сталинграда», «За победу над Германией», «За взятие Будапешта», «За взятие Вены», «За освобождение Праги»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После войны проработал в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Первом ММИ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50 лет. </a:t>
            </a: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823</TotalTime>
  <Words>1176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ПОДВИГ МЕДИКОВ В ВЕЛИКОЙ ОТЕЧЕСТВЕННОЙ ВОЙНЕ 1941-1945 гг.</vt:lpstr>
      <vt:lpstr>Презентация PowerPoint</vt:lpstr>
      <vt:lpstr>Владимир Васильевич Кованов (13 марта 1909 — 22 февраля 1994) — советский хирург и анатом, академик и вице-президент АМН СССР, заслуженный деятель науки РСФСР. Ректор 1-го ММИ им. И. М. Сеченова (1956–1966). В годы Великой Отечественной войны — ведущий хирург полевого передвижного госпиталя, а затем — армейский хирург. </vt:lpstr>
      <vt:lpstr>Гилев Викентий Иванович (1912-1999)-во время ВОВ был хирургом Третьей Ленинградской партизанской бригады имени А. В. Германа, а позже - начальником бригадного госпиталя. Является основателем династии талантливых  врачей.  Говоря о значении его деятельности, не будет преувеличением сказать, что и десять месяцев работы в тылу врага в обстановке строжайшей секретности были равноценны десяти годам каторжного труда. </vt:lpstr>
      <vt:lpstr>Иван Иванович Бенедиктов (1916 -2000)- заслуженный деятель науки, доктор медицинских наук, почетный профессор Уральской Государственной медицинской академии, бессменный председатель Уральского общества акушеров-гинекологов.  В годы ВОВ 1941-1945гг.– военный хирург. Сын священника, автор богословских  работ, в том числе по православной медицине, глубоко верующий человек.</vt:lpstr>
      <vt:lpstr>Антон Моисеевич Бирюков - кавалер ордена Красной Звезды, награжденный медалью "За оборону Сталинграда" и другими наградами, капитан медицинской службы. Кандидат медицинских наук, заслуженный врач Казахской ССР, в годы ВОВ – фронтовой хирург.</vt:lpstr>
      <vt:lpstr>Алексанян Иван Васильевич — участник Великой Отечественной войны, доктор медицинских наук, профессор Российской медицинской академии последипломного образования, заслуженный деятель науки РФ, член-корреспондент РАЕН, полковник медицинской службы в отставке. Член правления Международной Конфедерации историков медицины. Кнопов Михаил Шмулевич — доктор медицинских наук, профессор кафедры медицины катастроф.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 МЕДИКОВ В ВЕЛИКОЙ ОТЕЧЕСТВЕННОЙ ВОЙНЕ 1941-1945 гг.</dc:title>
  <dc:creator>Komplektovanie</dc:creator>
  <cp:lastModifiedBy>Komplektovanie</cp:lastModifiedBy>
  <cp:revision>57</cp:revision>
  <dcterms:created xsi:type="dcterms:W3CDTF">2024-02-07T13:23:55Z</dcterms:created>
  <dcterms:modified xsi:type="dcterms:W3CDTF">2024-02-20T12:14:44Z</dcterms:modified>
</cp:coreProperties>
</file>