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4" r:id="rId3"/>
    <p:sldId id="257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7" d="100"/>
          <a:sy n="97" d="100"/>
        </p:scale>
        <p:origin x="-30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F78CF-6070-4C32-8247-0AA3AFBAD794}" type="datetimeFigureOut">
              <a:rPr lang="ru-RU" smtClean="0"/>
              <a:t>15.12.2022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F2F80B5-E96D-4885-8713-F33E9A37392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F78CF-6070-4C32-8247-0AA3AFBAD794}" type="datetimeFigureOut">
              <a:rPr lang="ru-RU" smtClean="0"/>
              <a:t>15.12.2022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F80B5-E96D-4885-8713-F33E9A37392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F78CF-6070-4C32-8247-0AA3AFBAD794}" type="datetimeFigureOut">
              <a:rPr lang="ru-RU" smtClean="0"/>
              <a:t>15.12.2022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F80B5-E96D-4885-8713-F33E9A37392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F78CF-6070-4C32-8247-0AA3AFBAD794}" type="datetimeFigureOut">
              <a:rPr lang="ru-RU" smtClean="0"/>
              <a:t>15.12.2022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F2F80B5-E96D-4885-8713-F33E9A37392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F78CF-6070-4C32-8247-0AA3AFBAD794}" type="datetimeFigureOut">
              <a:rPr lang="ru-RU" smtClean="0"/>
              <a:t>15.12.2022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F80B5-E96D-4885-8713-F33E9A37392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F78CF-6070-4C32-8247-0AA3AFBAD794}" type="datetimeFigureOut">
              <a:rPr lang="ru-RU" smtClean="0"/>
              <a:t>15.12.2022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F80B5-E96D-4885-8713-F33E9A37392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F78CF-6070-4C32-8247-0AA3AFBAD794}" type="datetimeFigureOut">
              <a:rPr lang="ru-RU" smtClean="0"/>
              <a:t>15.12.2022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AF2F80B5-E96D-4885-8713-F33E9A37392A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F78CF-6070-4C32-8247-0AA3AFBAD794}" type="datetimeFigureOut">
              <a:rPr lang="ru-RU" smtClean="0"/>
              <a:t>15.12.2022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F80B5-E96D-4885-8713-F33E9A37392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F78CF-6070-4C32-8247-0AA3AFBAD794}" type="datetimeFigureOut">
              <a:rPr lang="ru-RU" smtClean="0"/>
              <a:t>15.12.2022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F80B5-E96D-4885-8713-F33E9A37392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F78CF-6070-4C32-8247-0AA3AFBAD794}" type="datetimeFigureOut">
              <a:rPr lang="ru-RU" smtClean="0"/>
              <a:t>15.12.2022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F80B5-E96D-4885-8713-F33E9A37392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F78CF-6070-4C32-8247-0AA3AFBAD794}" type="datetimeFigureOut">
              <a:rPr lang="ru-RU" smtClean="0"/>
              <a:t>15.12.2022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F80B5-E96D-4885-8713-F33E9A37392A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8F78CF-6070-4C32-8247-0AA3AFBAD794}" type="datetimeFigureOut">
              <a:rPr lang="ru-RU" smtClean="0"/>
              <a:t>15.12.2022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F2F80B5-E96D-4885-8713-F33E9A37392A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4484236"/>
            <a:ext cx="7772400" cy="1100113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ОРВИ, грипп, </a:t>
            </a:r>
            <a:r>
              <a:rPr lang="en-US" dirty="0" smtClean="0">
                <a:solidFill>
                  <a:srgbClr val="002060"/>
                </a:solidFill>
              </a:rPr>
              <a:t>COVID-19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260647"/>
            <a:ext cx="6400800" cy="1368153"/>
          </a:xfrm>
        </p:spPr>
        <p:txBody>
          <a:bodyPr>
            <a:normAutofit fontScale="40000" lnSpcReduction="20000"/>
          </a:bodyPr>
          <a:lstStyle/>
          <a:p>
            <a:endParaRPr lang="en-US" sz="1400" dirty="0" smtClean="0"/>
          </a:p>
          <a:p>
            <a:endParaRPr lang="en-US" sz="1400" dirty="0"/>
          </a:p>
          <a:p>
            <a:r>
              <a:rPr lang="ru-RU" sz="3000" dirty="0" smtClean="0"/>
              <a:t>ДЕПАРТАМЕНТ ЗДРАВООХРАНЕНИЯ ОРЛОВСКОЙ ОБЛАСТИ</a:t>
            </a:r>
            <a:br>
              <a:rPr lang="ru-RU" sz="3000" dirty="0" smtClean="0"/>
            </a:br>
            <a:r>
              <a:rPr lang="ru-RU" sz="3000" dirty="0" smtClean="0"/>
              <a:t>БЮДЖЕТНОЕ УЧРЕЖДЕНИЕ ОРЛОВСКОЙ ОБЛАСТИ </a:t>
            </a:r>
            <a:br>
              <a:rPr lang="ru-RU" sz="3000" dirty="0" smtClean="0"/>
            </a:br>
            <a:r>
              <a:rPr lang="ru-RU" sz="3000" dirty="0" smtClean="0"/>
              <a:t>«ОРЛОВСКАЯ НАУЧНАЯ МЕДИЦИНСКАЯ БИБЛИОТЕКА»</a:t>
            </a:r>
            <a:br>
              <a:rPr lang="ru-RU" sz="3000" dirty="0" smtClean="0"/>
            </a:br>
            <a:r>
              <a:rPr lang="ru-RU" sz="3000" dirty="0" smtClean="0"/>
              <a:t>Централизованная библиотечная система</a:t>
            </a:r>
            <a:br>
              <a:rPr lang="ru-RU" sz="3000" dirty="0" smtClean="0"/>
            </a:br>
            <a:r>
              <a:rPr lang="ru-RU" sz="3000" dirty="0" smtClean="0"/>
              <a:t>Россия, 302027, г. Орел, ул. Приборостроительная, д. 42, тел./факс (4862) 41-01-33; 41-01-34; 41-00-04</a:t>
            </a:r>
            <a:br>
              <a:rPr lang="ru-RU" sz="3000" dirty="0" smtClean="0"/>
            </a:br>
            <a:endParaRPr lang="ru-RU" sz="3000" dirty="0" smtClean="0"/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115616" y="5743128"/>
            <a:ext cx="10791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Орел, 2022</a:t>
            </a:r>
            <a:endParaRPr lang="ru-RU" sz="1400" dirty="0"/>
          </a:p>
        </p:txBody>
      </p:sp>
      <p:pic>
        <p:nvPicPr>
          <p:cNvPr id="1026" name="Picture 2" descr="C:\Users\Komplektovanie\Desktop\Vire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628800"/>
            <a:ext cx="3635896" cy="2736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Komplektovanie\Desktop\2812260ebbbe316745c6245251c4de2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28801"/>
            <a:ext cx="5508104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2113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Komplektovanie\Desktop\5jwyraq8mqwv9t5z6oyaadmaraxce17o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4496" y="1556792"/>
            <a:ext cx="3149504" cy="4455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1412776"/>
            <a:ext cx="5994249" cy="461664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400" dirty="0"/>
              <a:t>Острые респираторные вирусные инфекции (ОРВИ) относятся к массовым заболеваниям. Вирус гриппа по-прежнему является крайне опасным патогеном, обладающим способностью к изменчивости с возможным образованием опаснейших пандемических штаммов. Острые респираторные вирусные инфекции являются плохо контролируемыми и характеризуются умеренно выраженным постоянным ростом, а многообразие возбудителей ОРВИ делает внедрение масштабных профилактических мероприятий весьма затруднительным, но еще большие сложности вносит пандемия COVID-19 .</a:t>
            </a:r>
            <a:br>
              <a:rPr lang="ru-RU" sz="1400" dirty="0"/>
            </a:br>
            <a:r>
              <a:rPr lang="ru-RU" sz="1400" dirty="0"/>
              <a:t>     Современный подход к профилактике </a:t>
            </a:r>
            <a:r>
              <a:rPr lang="ru-RU" sz="1400" dirty="0" smtClean="0"/>
              <a:t>ОРВИ, гриппа,</a:t>
            </a:r>
            <a:r>
              <a:rPr lang="en-US" sz="1400" dirty="0" smtClean="0"/>
              <a:t> </a:t>
            </a:r>
            <a:r>
              <a:rPr lang="en-US" sz="1400" dirty="0"/>
              <a:t>COVID-19</a:t>
            </a:r>
            <a:r>
              <a:rPr lang="ru-RU" sz="1400" dirty="0" smtClean="0"/>
              <a:t> </a:t>
            </a:r>
            <a:r>
              <a:rPr lang="ru-RU" sz="1400" dirty="0"/>
              <a:t>заключается </a:t>
            </a:r>
            <a:r>
              <a:rPr lang="ru-RU" sz="1400" dirty="0" smtClean="0"/>
              <a:t>в применении </a:t>
            </a:r>
            <a:r>
              <a:rPr lang="ru-RU" sz="1400" dirty="0"/>
              <a:t>препаратов, повышающих защитные свойства организма, создающих барьер для проникновения </a:t>
            </a:r>
            <a:r>
              <a:rPr lang="ru-RU" sz="1400" dirty="0" smtClean="0"/>
              <a:t>вируса. Особенно важную роль в профилактике  этих заболеваний играет вакцинирование. </a:t>
            </a:r>
            <a:r>
              <a:rPr lang="ru-RU" sz="1400" dirty="0"/>
              <a:t>Различным мерам профилактических </a:t>
            </a:r>
            <a:r>
              <a:rPr lang="ru-RU" sz="1400" dirty="0" smtClean="0"/>
              <a:t> и терапевтических действий </a:t>
            </a:r>
            <a:r>
              <a:rPr lang="ru-RU" sz="1400" dirty="0"/>
              <a:t>в отношении </a:t>
            </a:r>
            <a:r>
              <a:rPr lang="ru-RU" sz="1400" dirty="0" smtClean="0"/>
              <a:t>ОРВИ, гриппа  и </a:t>
            </a:r>
            <a:r>
              <a:rPr lang="en-US" sz="1400" dirty="0" smtClean="0"/>
              <a:t>COVID-19 </a:t>
            </a:r>
            <a:r>
              <a:rPr lang="ru-RU" sz="1400" dirty="0" smtClean="0"/>
              <a:t> посвящен  представленный литературный обзор. В рекомендуемых научно – медицинских изданиях   собрана актуальная информация за 2022-2021 годы,  она ориентирована </a:t>
            </a:r>
            <a:r>
              <a:rPr lang="ru-RU" sz="1400" dirty="0"/>
              <a:t>на медицинских работников среднего и высшего звена и </a:t>
            </a:r>
            <a:r>
              <a:rPr lang="ru-RU" sz="1400" dirty="0" smtClean="0"/>
              <a:t>направлена </a:t>
            </a:r>
            <a:r>
              <a:rPr lang="ru-RU" sz="1400" dirty="0"/>
              <a:t>на ознакомление с новыми врачебными практиками, препаратами, эффективными комплексами мероприятий по решению рассматриваемых проблем. </a:t>
            </a:r>
          </a:p>
        </p:txBody>
      </p:sp>
    </p:spTree>
    <p:extLst>
      <p:ext uri="{BB962C8B-B14F-4D97-AF65-F5344CB8AC3E}">
        <p14:creationId xmlns:p14="http://schemas.microsoft.com/office/powerpoint/2010/main" val="4058303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1"/>
          <p:cNvPicPr>
            <a:picLocks noGrp="1" noChangeAspect="1"/>
          </p:cNvPicPr>
          <p:nvPr>
            <p:ph sz="quarter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8" r="6593" b="1233"/>
          <a:stretch/>
        </p:blipFill>
        <p:spPr>
          <a:xfrm>
            <a:off x="827584" y="1636357"/>
            <a:ext cx="2448272" cy="31683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Объект 2"/>
          <p:cNvPicPr>
            <a:picLocks noGrp="1" noChangeAspect="1"/>
          </p:cNvPicPr>
          <p:nvPr>
            <p:ph sz="quarter" idx="4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1" t="1653" r="5539" b="3080"/>
          <a:stretch/>
        </p:blipFill>
        <p:spPr>
          <a:xfrm>
            <a:off x="5436096" y="1626524"/>
            <a:ext cx="2232248" cy="31768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395742" y="332656"/>
            <a:ext cx="34563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Мирошниченко Н.А. Новые подходы к терапии острых респираторных вирусных инфекций и профилактике бактериальных осложнений (обзор)./ Н.А. Мирошниченко, Н.И. Львов// </a:t>
            </a:r>
            <a:r>
              <a:rPr lang="ru-RU" sz="1200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Consilium</a:t>
            </a:r>
            <a:r>
              <a:rPr lang="ru-RU" sz="1200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 </a:t>
            </a:r>
            <a:r>
              <a:rPr lang="ru-RU" sz="1200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medicum</a:t>
            </a:r>
            <a:r>
              <a:rPr lang="ru-RU" sz="1200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Оториноларингология, пульмонология.-2022.-№3.-С. 182-185</a:t>
            </a:r>
            <a:r>
              <a:rPr lang="ru-RU" sz="1200" dirty="0">
                <a:solidFill>
                  <a:srgbClr val="002060"/>
                </a:solidFill>
                <a:latin typeface="+mj-lt"/>
              </a:rPr>
              <a:t>.</a:t>
            </a:r>
          </a:p>
        </p:txBody>
      </p:sp>
      <p:sp>
        <p:nvSpPr>
          <p:cNvPr id="10" name="TextBox 9"/>
          <p:cNvSpPr txBox="1"/>
          <p:nvPr/>
        </p:nvSpPr>
        <p:spPr>
          <a:xfrm rot="10800000" flipV="1">
            <a:off x="4932040" y="404664"/>
            <a:ext cx="38164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2060"/>
                </a:solidFill>
              </a:rPr>
              <a:t>Оценка эффективности и безопасности комплексного противовирусного препарата  на основе антител в терапии острой респираторной вирусной инфекции у взрослых / Р.Ф. Хамитов, В.В. Никифоров, А.А. Зайцев, И.Н. </a:t>
            </a:r>
            <a:r>
              <a:rPr lang="ru-RU" sz="1200" dirty="0" err="1">
                <a:solidFill>
                  <a:srgbClr val="002060"/>
                </a:solidFill>
              </a:rPr>
              <a:t>Трагира</a:t>
            </a:r>
            <a:r>
              <a:rPr lang="ru-RU" sz="1200" dirty="0">
                <a:solidFill>
                  <a:srgbClr val="002060"/>
                </a:solidFill>
              </a:rPr>
              <a:t>.// Терапевтический архив.-2022.-№1.-С.83-93.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5742" y="5157192"/>
            <a:ext cx="33841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В статье приводятся результаты исследований нового отечественного препарата ( </a:t>
            </a:r>
            <a:r>
              <a:rPr lang="ru-RU" sz="1200" dirty="0" err="1" smtClean="0"/>
              <a:t>Рафамин</a:t>
            </a:r>
            <a:r>
              <a:rPr lang="ru-RU" sz="1200" dirty="0" smtClean="0"/>
              <a:t>), сочетающего в себе антибактериальные и антивирусные действия, рекомендуемого для терапии ОРВИ и профилактики бактериальных осложнений.</a:t>
            </a:r>
            <a:endParaRPr lang="ru-RU" sz="1200" dirty="0"/>
          </a:p>
        </p:txBody>
      </p:sp>
      <p:sp>
        <p:nvSpPr>
          <p:cNvPr id="5" name="TextBox 4"/>
          <p:cNvSpPr txBox="1"/>
          <p:nvPr/>
        </p:nvSpPr>
        <p:spPr>
          <a:xfrm>
            <a:off x="4716016" y="5157192"/>
            <a:ext cx="38164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Представлена оценка  противовирусного препарата </a:t>
            </a:r>
            <a:r>
              <a:rPr lang="ru-RU" sz="1200" dirty="0" err="1" smtClean="0"/>
              <a:t>Рафамин</a:t>
            </a:r>
            <a:r>
              <a:rPr lang="ru-RU" sz="1200" dirty="0" smtClean="0"/>
              <a:t> , его характеристики и </a:t>
            </a:r>
            <a:r>
              <a:rPr lang="ru-RU" sz="1200" dirty="0" smtClean="0"/>
              <a:t>свойства, способствующие </a:t>
            </a:r>
            <a:r>
              <a:rPr lang="ru-RU" sz="1200" dirty="0" smtClean="0"/>
              <a:t>существенному уменьшению длительности течения ОРВИ и  гриппа.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32405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/>
          <p:cNvPicPr>
            <a:picLocks noGrp="1" noChangeAspect="1"/>
          </p:cNvPicPr>
          <p:nvPr>
            <p:ph sz="quarter" idx="4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0" t="3271" r="3918" b="2050"/>
          <a:stretch/>
        </p:blipFill>
        <p:spPr>
          <a:xfrm>
            <a:off x="5508104" y="1844824"/>
            <a:ext cx="2232248" cy="3062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4952398" y="418117"/>
            <a:ext cx="36724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err="1" smtClean="0">
                <a:solidFill>
                  <a:srgbClr val="002060"/>
                </a:solidFill>
              </a:rPr>
              <a:t>Аминодигидрофталазиндион</a:t>
            </a:r>
            <a:r>
              <a:rPr lang="ru-RU" sz="1200" dirty="0" smtClean="0">
                <a:solidFill>
                  <a:srgbClr val="002060"/>
                </a:solidFill>
              </a:rPr>
              <a:t> </a:t>
            </a:r>
            <a:r>
              <a:rPr lang="ru-RU" sz="1200" dirty="0">
                <a:solidFill>
                  <a:srgbClr val="002060"/>
                </a:solidFill>
              </a:rPr>
              <a:t>натрия в профилактике, лечении и реабилитации пациентов с заболеваниями органов дыхания/ </a:t>
            </a:r>
            <a:r>
              <a:rPr lang="ru-RU" sz="1200" dirty="0" err="1">
                <a:solidFill>
                  <a:srgbClr val="002060"/>
                </a:solidFill>
              </a:rPr>
              <a:t>Д.И.Трухан</a:t>
            </a:r>
            <a:r>
              <a:rPr lang="ru-RU" sz="1200" dirty="0">
                <a:solidFill>
                  <a:srgbClr val="002060"/>
                </a:solidFill>
              </a:rPr>
              <a:t> </a:t>
            </a:r>
            <a:r>
              <a:rPr lang="ru-RU" sz="1200" dirty="0" smtClean="0">
                <a:solidFill>
                  <a:srgbClr val="002060"/>
                </a:solidFill>
              </a:rPr>
              <a:t>, Н.В. </a:t>
            </a:r>
            <a:r>
              <a:rPr lang="ru-RU" sz="1200" dirty="0" err="1" smtClean="0">
                <a:solidFill>
                  <a:srgbClr val="002060"/>
                </a:solidFill>
              </a:rPr>
              <a:t>Багишева</a:t>
            </a:r>
            <a:r>
              <a:rPr lang="ru-RU" sz="1200" dirty="0" smtClean="0">
                <a:solidFill>
                  <a:srgbClr val="002060"/>
                </a:solidFill>
              </a:rPr>
              <a:t>, А.В. </a:t>
            </a:r>
            <a:r>
              <a:rPr lang="ru-RU" sz="1200" dirty="0" err="1" smtClean="0">
                <a:solidFill>
                  <a:srgbClr val="002060"/>
                </a:solidFill>
              </a:rPr>
              <a:t>Мордык</a:t>
            </a:r>
            <a:r>
              <a:rPr lang="ru-RU" sz="1200" dirty="0" smtClean="0">
                <a:solidFill>
                  <a:srgbClr val="002060"/>
                </a:solidFill>
              </a:rPr>
              <a:t>, Е.Ю. Небесная // </a:t>
            </a:r>
            <a:r>
              <a:rPr lang="ru-RU" sz="1200" dirty="0" err="1">
                <a:solidFill>
                  <a:srgbClr val="002060"/>
                </a:solidFill>
              </a:rPr>
              <a:t>Consilium</a:t>
            </a:r>
            <a:r>
              <a:rPr lang="ru-RU" sz="1200" dirty="0">
                <a:solidFill>
                  <a:srgbClr val="002060"/>
                </a:solidFill>
              </a:rPr>
              <a:t> </a:t>
            </a:r>
            <a:r>
              <a:rPr lang="ru-RU" sz="1200" dirty="0" err="1">
                <a:solidFill>
                  <a:srgbClr val="002060"/>
                </a:solidFill>
              </a:rPr>
              <a:t>medicum</a:t>
            </a:r>
            <a:r>
              <a:rPr lang="ru-RU" sz="1200" dirty="0">
                <a:solidFill>
                  <a:srgbClr val="002060"/>
                </a:solidFill>
              </a:rPr>
              <a:t> Оториноларингология, пульмонология.-2021.-№3.-С.296-303.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05878" y="5116587"/>
            <a:ext cx="68849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В статьях представлен обзор характеристик и действия препарата </a:t>
            </a:r>
            <a:r>
              <a:rPr lang="ru-RU" sz="1200" dirty="0" err="1" smtClean="0"/>
              <a:t>Галавит</a:t>
            </a:r>
            <a:r>
              <a:rPr lang="ru-RU" sz="1200" dirty="0" smtClean="0"/>
              <a:t> (</a:t>
            </a:r>
            <a:r>
              <a:rPr lang="ru-RU" sz="1200" dirty="0" err="1" smtClean="0"/>
              <a:t>Аминодигидрофталазиндион</a:t>
            </a:r>
            <a:r>
              <a:rPr lang="ru-RU" sz="1200" dirty="0" smtClean="0"/>
              <a:t> натрия) – отечественного иммуномодулятора с дополнительным противовоспалительным действием .</a:t>
            </a:r>
            <a:endParaRPr lang="ru-RU" sz="1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0" y="551556"/>
            <a:ext cx="3708821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Объект 6"/>
          <p:cNvPicPr>
            <a:picLocks noGrp="1" noChangeAspect="1"/>
          </p:cNvPicPr>
          <p:nvPr>
            <p:ph sz="quarter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50" y="2183996"/>
            <a:ext cx="3570288" cy="2229658"/>
          </a:xfrm>
        </p:spPr>
      </p:pic>
    </p:spTree>
    <p:extLst>
      <p:ext uri="{BB962C8B-B14F-4D97-AF65-F5344CB8AC3E}">
        <p14:creationId xmlns:p14="http://schemas.microsoft.com/office/powerpoint/2010/main" val="1794805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1"/>
          <p:cNvPicPr>
            <a:picLocks noGrp="1" noChangeAspect="1"/>
          </p:cNvPicPr>
          <p:nvPr>
            <p:ph sz="quarter" idx="4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0" t="2819" r="3102" b="2138"/>
          <a:stretch/>
        </p:blipFill>
        <p:spPr>
          <a:xfrm>
            <a:off x="5652120" y="1628800"/>
            <a:ext cx="2052331" cy="29523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76672"/>
            <a:ext cx="3744416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6672"/>
            <a:ext cx="4395787" cy="123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714922"/>
            <a:ext cx="2448272" cy="337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941168"/>
            <a:ext cx="3749675" cy="105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112060" y="4796846"/>
            <a:ext cx="35283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Вакцинопрофилактика  представлена в статье как обеспечивающий фактор наиболее устойчивого иммунитета против гриппозной  и пневмококковой инфекций. Приводятся данные   и рекомендации   по использованию вакцин в условиях пандемии </a:t>
            </a:r>
            <a:r>
              <a:rPr lang="ru-RU" sz="1200" dirty="0" err="1" smtClean="0"/>
              <a:t>коронавирусной</a:t>
            </a:r>
            <a:r>
              <a:rPr lang="ru-RU" sz="1200" dirty="0" smtClean="0"/>
              <a:t> инфекции.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1262039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7504" y="476672"/>
            <a:ext cx="4290556" cy="829840"/>
          </a:xfrm>
        </p:spPr>
        <p:txBody>
          <a:bodyPr>
            <a:normAutofit/>
          </a:bodyPr>
          <a:lstStyle/>
          <a:p>
            <a:r>
              <a:rPr lang="ru-RU" sz="1100" i="1" dirty="0" smtClean="0">
                <a:solidFill>
                  <a:srgbClr val="002060"/>
                </a:solidFill>
              </a:rPr>
              <a:t>Грипп </a:t>
            </a:r>
            <a:r>
              <a:rPr lang="ru-RU" sz="1100" i="1" dirty="0">
                <a:solidFill>
                  <a:srgbClr val="002060"/>
                </a:solidFill>
              </a:rPr>
              <a:t>в период пандемии COVID-19, эпидемиологическая характеристика, подходы к вакцинации./ </a:t>
            </a:r>
            <a:r>
              <a:rPr lang="ru-RU" sz="1100" i="1" dirty="0" smtClean="0">
                <a:solidFill>
                  <a:srgbClr val="002060"/>
                </a:solidFill>
              </a:rPr>
              <a:t>Е.И. Краснова, Г.С. </a:t>
            </a:r>
            <a:r>
              <a:rPr lang="ru-RU" sz="1100" i="1" dirty="0" err="1" smtClean="0">
                <a:solidFill>
                  <a:srgbClr val="002060"/>
                </a:solidFill>
              </a:rPr>
              <a:t>Карпович</a:t>
            </a:r>
            <a:r>
              <a:rPr lang="ru-RU" sz="1100" i="1" dirty="0" smtClean="0">
                <a:solidFill>
                  <a:srgbClr val="002060"/>
                </a:solidFill>
              </a:rPr>
              <a:t>, В.В. </a:t>
            </a:r>
            <a:r>
              <a:rPr lang="ru-RU" sz="1100" i="1" dirty="0" err="1" smtClean="0">
                <a:solidFill>
                  <a:srgbClr val="002060"/>
                </a:solidFill>
              </a:rPr>
              <a:t>Проворова</a:t>
            </a:r>
            <a:r>
              <a:rPr lang="ru-RU" sz="1100" i="1" dirty="0" smtClean="0">
                <a:solidFill>
                  <a:srgbClr val="002060"/>
                </a:solidFill>
              </a:rPr>
              <a:t> </a:t>
            </a:r>
            <a:r>
              <a:rPr lang="en-US" sz="1100" i="1" dirty="0" smtClean="0">
                <a:solidFill>
                  <a:srgbClr val="002060"/>
                </a:solidFill>
              </a:rPr>
              <a:t>[</a:t>
            </a:r>
            <a:r>
              <a:rPr lang="ru-RU" sz="1100" i="1" dirty="0" smtClean="0">
                <a:solidFill>
                  <a:srgbClr val="002060"/>
                </a:solidFill>
              </a:rPr>
              <a:t>и др.</a:t>
            </a:r>
            <a:r>
              <a:rPr lang="en-US" sz="1100" i="1" dirty="0" smtClean="0">
                <a:solidFill>
                  <a:srgbClr val="002060"/>
                </a:solidFill>
              </a:rPr>
              <a:t>]</a:t>
            </a:r>
            <a:r>
              <a:rPr lang="ru-RU" sz="1100" i="1" dirty="0" smtClean="0">
                <a:solidFill>
                  <a:srgbClr val="002060"/>
                </a:solidFill>
              </a:rPr>
              <a:t>// </a:t>
            </a:r>
            <a:r>
              <a:rPr lang="ru-RU" sz="1100" i="1" dirty="0">
                <a:solidFill>
                  <a:srgbClr val="002060"/>
                </a:solidFill>
              </a:rPr>
              <a:t>Лечащий врач.-2021.-№4.-С.50-56.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4008" y="404664"/>
            <a:ext cx="4292241" cy="901848"/>
          </a:xfrm>
        </p:spPr>
        <p:txBody>
          <a:bodyPr>
            <a:normAutofit/>
          </a:bodyPr>
          <a:lstStyle/>
          <a:p>
            <a:r>
              <a:rPr lang="ru-RU" sz="1100" i="1" dirty="0" smtClean="0">
                <a:solidFill>
                  <a:srgbClr val="002060"/>
                </a:solidFill>
              </a:rPr>
              <a:t>Диагностика </a:t>
            </a:r>
            <a:r>
              <a:rPr lang="ru-RU" sz="1100" i="1" dirty="0">
                <a:solidFill>
                  <a:srgbClr val="002060"/>
                </a:solidFill>
              </a:rPr>
              <a:t>и интенсивная терапия больных COVID-19: руководство для врачей  / под ред. С.С</a:t>
            </a:r>
            <a:r>
              <a:rPr lang="ru-RU" sz="1100" i="1" dirty="0" smtClean="0">
                <a:solidFill>
                  <a:srgbClr val="002060"/>
                </a:solidFill>
              </a:rPr>
              <a:t>. </a:t>
            </a:r>
            <a:r>
              <a:rPr lang="ru-RU" sz="1100" i="1" dirty="0" err="1" smtClean="0">
                <a:solidFill>
                  <a:srgbClr val="002060"/>
                </a:solidFill>
              </a:rPr>
              <a:t>Петрикова</a:t>
            </a:r>
            <a:r>
              <a:rPr lang="ru-RU" sz="1100" i="1" dirty="0">
                <a:solidFill>
                  <a:srgbClr val="002060"/>
                </a:solidFill>
              </a:rPr>
              <a:t>.-Москва: </a:t>
            </a:r>
            <a:r>
              <a:rPr lang="ru-RU" sz="1100" i="1" dirty="0" smtClean="0">
                <a:solidFill>
                  <a:srgbClr val="002060"/>
                </a:solidFill>
              </a:rPr>
              <a:t>ГЭОТАР-Медиа</a:t>
            </a:r>
            <a:r>
              <a:rPr lang="ru-RU" sz="1100" i="1" dirty="0">
                <a:solidFill>
                  <a:srgbClr val="002060"/>
                </a:solidFill>
              </a:rPr>
              <a:t>, 2022.-432с. 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4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0" t="1421" r="4616" b="2177"/>
          <a:stretch/>
        </p:blipFill>
        <p:spPr>
          <a:xfrm>
            <a:off x="5436096" y="1340768"/>
            <a:ext cx="2408903" cy="34019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Объект 9"/>
          <p:cNvPicPr>
            <a:picLocks noGrp="1" noChangeAspect="1"/>
          </p:cNvPicPr>
          <p:nvPr>
            <p:ph sz="quarter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2" t="3430" r="5593" b="5026"/>
          <a:stretch/>
        </p:blipFill>
        <p:spPr>
          <a:xfrm>
            <a:off x="1115616" y="1412776"/>
            <a:ext cx="2376264" cy="32403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4499992" y="5301208"/>
            <a:ext cx="43204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Авторы книги- ученые  и практикующие врачи НИИ скорой помощи им. Н.В. Склифосовского. В издании представлены рекомендации по проведению лечебно-диагностических </a:t>
            </a:r>
            <a:r>
              <a:rPr lang="ru-RU" sz="1200" dirty="0" smtClean="0"/>
              <a:t>мероприятий  при </a:t>
            </a:r>
            <a:r>
              <a:rPr lang="en-US" sz="1200" dirty="0" smtClean="0"/>
              <a:t>COVID-19</a:t>
            </a:r>
            <a:r>
              <a:rPr lang="ru-RU" sz="1200" dirty="0" smtClean="0"/>
              <a:t> , </a:t>
            </a:r>
            <a:r>
              <a:rPr lang="ru-RU" sz="1200" dirty="0" smtClean="0"/>
              <a:t>реабилитационные технологии, зарекомендовавшие себя как  эффективные и безопасные.</a:t>
            </a:r>
            <a:endParaRPr lang="ru-RU" sz="1200" dirty="0"/>
          </a:p>
        </p:txBody>
      </p:sp>
      <p:sp>
        <p:nvSpPr>
          <p:cNvPr id="2" name="TextBox 1"/>
          <p:cNvSpPr txBox="1"/>
          <p:nvPr/>
        </p:nvSpPr>
        <p:spPr>
          <a:xfrm>
            <a:off x="323528" y="5301208"/>
            <a:ext cx="37444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В статье рассматривается эпидемиологическая характеристика гриппа в период пандемии </a:t>
            </a:r>
            <a:r>
              <a:rPr lang="ru-RU" sz="1200" dirty="0" err="1" smtClean="0"/>
              <a:t>коронавирусной</a:t>
            </a:r>
            <a:r>
              <a:rPr lang="ru-RU" sz="1200" dirty="0" smtClean="0"/>
              <a:t> инфекции, подходы к вакцинации  и массовой иммунизации.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4098104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7504" y="404664"/>
            <a:ext cx="4290556" cy="829840"/>
          </a:xfrm>
        </p:spPr>
        <p:txBody>
          <a:bodyPr>
            <a:normAutofit/>
          </a:bodyPr>
          <a:lstStyle/>
          <a:p>
            <a:r>
              <a:rPr lang="ru-RU" sz="1100" i="1" dirty="0" smtClean="0">
                <a:solidFill>
                  <a:srgbClr val="002060"/>
                </a:solidFill>
              </a:rPr>
              <a:t>COVID-19</a:t>
            </a:r>
            <a:r>
              <a:rPr lang="ru-RU" sz="1100" i="1" dirty="0">
                <a:solidFill>
                  <a:srgbClr val="002060"/>
                </a:solidFill>
              </a:rPr>
              <a:t>: реабилитация и </a:t>
            </a:r>
            <a:r>
              <a:rPr lang="ru-RU" sz="1100" i="1" dirty="0" smtClean="0">
                <a:solidFill>
                  <a:srgbClr val="002060"/>
                </a:solidFill>
              </a:rPr>
              <a:t>питание: руководство </a:t>
            </a:r>
            <a:r>
              <a:rPr lang="ru-RU" sz="1100" i="1" dirty="0">
                <a:solidFill>
                  <a:srgbClr val="002060"/>
                </a:solidFill>
              </a:rPr>
              <a:t>для врачей/ В.А</a:t>
            </a:r>
            <a:r>
              <a:rPr lang="ru-RU" sz="1100" i="1" dirty="0" smtClean="0">
                <a:solidFill>
                  <a:srgbClr val="002060"/>
                </a:solidFill>
              </a:rPr>
              <a:t>. </a:t>
            </a:r>
            <a:r>
              <a:rPr lang="ru-RU" sz="1100" i="1" dirty="0" err="1" smtClean="0">
                <a:solidFill>
                  <a:srgbClr val="002060"/>
                </a:solidFill>
              </a:rPr>
              <a:t>Тутельян</a:t>
            </a:r>
            <a:r>
              <a:rPr lang="ru-RU" sz="1100" i="1" dirty="0">
                <a:solidFill>
                  <a:srgbClr val="002060"/>
                </a:solidFill>
              </a:rPr>
              <a:t>, Д.Б. Никитюк, А.В. </a:t>
            </a:r>
            <a:r>
              <a:rPr lang="ru-RU" sz="1100" i="1" dirty="0" err="1">
                <a:solidFill>
                  <a:srgbClr val="002060"/>
                </a:solidFill>
              </a:rPr>
              <a:t>Погожева</a:t>
            </a:r>
            <a:r>
              <a:rPr lang="ru-RU" sz="1100" i="1" dirty="0">
                <a:solidFill>
                  <a:srgbClr val="002060"/>
                </a:solidFill>
              </a:rPr>
              <a:t> </a:t>
            </a:r>
            <a:r>
              <a:rPr lang="en-US" sz="1100" i="1" dirty="0" smtClean="0">
                <a:solidFill>
                  <a:srgbClr val="002060"/>
                </a:solidFill>
              </a:rPr>
              <a:t>[</a:t>
            </a:r>
            <a:r>
              <a:rPr lang="ru-RU" sz="1100" i="1" dirty="0" smtClean="0">
                <a:solidFill>
                  <a:srgbClr val="002060"/>
                </a:solidFill>
              </a:rPr>
              <a:t>и </a:t>
            </a:r>
            <a:r>
              <a:rPr lang="ru-RU" sz="1100" i="1" dirty="0">
                <a:solidFill>
                  <a:srgbClr val="002060"/>
                </a:solidFill>
              </a:rPr>
              <a:t>др</a:t>
            </a:r>
            <a:r>
              <a:rPr lang="ru-RU" sz="1100" i="1" dirty="0" smtClean="0">
                <a:solidFill>
                  <a:srgbClr val="002060"/>
                </a:solidFill>
              </a:rPr>
              <a:t>.</a:t>
            </a:r>
            <a:r>
              <a:rPr lang="en-US" sz="1100" i="1" dirty="0" smtClean="0">
                <a:solidFill>
                  <a:srgbClr val="002060"/>
                </a:solidFill>
              </a:rPr>
              <a:t>]</a:t>
            </a:r>
            <a:r>
              <a:rPr lang="ru-RU" sz="1100" i="1" dirty="0" smtClean="0">
                <a:solidFill>
                  <a:srgbClr val="002060"/>
                </a:solidFill>
              </a:rPr>
              <a:t>-</a:t>
            </a:r>
            <a:r>
              <a:rPr lang="ru-RU" sz="1100" i="1" dirty="0">
                <a:solidFill>
                  <a:srgbClr val="002060"/>
                </a:solidFill>
              </a:rPr>
              <a:t>Москва: ГЭОТАР-Медиа, 2021.-256с</a:t>
            </a:r>
            <a:r>
              <a:rPr lang="ru-RU" sz="1100" dirty="0"/>
              <a:t>.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30135" y="260648"/>
            <a:ext cx="4292241" cy="973856"/>
          </a:xfrm>
        </p:spPr>
        <p:txBody>
          <a:bodyPr>
            <a:normAutofit/>
          </a:bodyPr>
          <a:lstStyle/>
          <a:p>
            <a:r>
              <a:rPr lang="ru-RU" sz="1100" i="1" dirty="0" err="1" smtClean="0">
                <a:solidFill>
                  <a:srgbClr val="002060"/>
                </a:solidFill>
              </a:rPr>
              <a:t>Сокольская</a:t>
            </a:r>
            <a:r>
              <a:rPr lang="ru-RU" sz="1100" i="1" dirty="0" smtClean="0">
                <a:solidFill>
                  <a:srgbClr val="002060"/>
                </a:solidFill>
              </a:rPr>
              <a:t> </a:t>
            </a:r>
            <a:r>
              <a:rPr lang="ru-RU" sz="1100" i="1" dirty="0">
                <a:solidFill>
                  <a:srgbClr val="002060"/>
                </a:solidFill>
              </a:rPr>
              <a:t>В.К. Особенности организации противоэпидемических мероприятий в </a:t>
            </a:r>
            <a:r>
              <a:rPr lang="ru-RU" sz="1100" i="1" dirty="0" err="1">
                <a:solidFill>
                  <a:srgbClr val="002060"/>
                </a:solidFill>
              </a:rPr>
              <a:t>онкохирургическом</a:t>
            </a:r>
            <a:r>
              <a:rPr lang="ru-RU" sz="1100" i="1" dirty="0">
                <a:solidFill>
                  <a:srgbClr val="002060"/>
                </a:solidFill>
              </a:rPr>
              <a:t> стационаре в условиях пандемии COVID-19/ В.К. </a:t>
            </a:r>
            <a:r>
              <a:rPr lang="ru-RU" sz="1100" i="1" dirty="0" err="1">
                <a:solidFill>
                  <a:srgbClr val="002060"/>
                </a:solidFill>
              </a:rPr>
              <a:t>Сокольская</a:t>
            </a:r>
            <a:r>
              <a:rPr lang="ru-RU" sz="1100" i="1" dirty="0">
                <a:solidFill>
                  <a:srgbClr val="002060"/>
                </a:solidFill>
              </a:rPr>
              <a:t>, </a:t>
            </a:r>
            <a:r>
              <a:rPr lang="ru-RU" sz="1100" i="1" dirty="0" err="1">
                <a:solidFill>
                  <a:srgbClr val="002060"/>
                </a:solidFill>
              </a:rPr>
              <a:t>О.А.Алешкина</a:t>
            </a:r>
            <a:r>
              <a:rPr lang="ru-RU" sz="1100" i="1" dirty="0">
                <a:solidFill>
                  <a:srgbClr val="002060"/>
                </a:solidFill>
              </a:rPr>
              <a:t>, Е.Л. Христофорова// Сестринское дело.-2022.-№4.-С.42-44.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3" t="1707" r="4600" b="3838"/>
          <a:stretch/>
        </p:blipFill>
        <p:spPr>
          <a:xfrm>
            <a:off x="883272" y="1268760"/>
            <a:ext cx="2408904" cy="32643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/>
          <p:cNvPicPr>
            <a:picLocks noGrp="1" noChangeAspect="1" noChangeArrowheads="1"/>
          </p:cNvPicPr>
          <p:nvPr>
            <p:ph sz="quarter" idx="4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92" t="7368" r="7792" b="5811"/>
          <a:stretch/>
        </p:blipFill>
        <p:spPr bwMode="auto">
          <a:xfrm>
            <a:off x="5364088" y="1340768"/>
            <a:ext cx="2376264" cy="3312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876256" y="2420888"/>
            <a:ext cx="664922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46049" y="4869160"/>
            <a:ext cx="352839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Издание адресовано врачам различных специальностей, а также специалистам практического здравоохранения. Рассматривается медицинская реабилитация в условиях реанимации, стационара, поликлиники, амбулаторных, санаторно-курортных организаций. Особое значение уделяется питанию.</a:t>
            </a:r>
            <a:endParaRPr lang="ru-RU" sz="1200" dirty="0"/>
          </a:p>
        </p:txBody>
      </p:sp>
      <p:sp>
        <p:nvSpPr>
          <p:cNvPr id="2" name="TextBox 1"/>
          <p:cNvSpPr txBox="1"/>
          <p:nvPr/>
        </p:nvSpPr>
        <p:spPr>
          <a:xfrm>
            <a:off x="5148064" y="4869160"/>
            <a:ext cx="31683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В статье рассматриваются особенности системы противоэпидемиологических мероприятий в онкологических стационарах, которые требуют более скоординированных действий  защиты пациентов, относящихся к категории лиц с отягощенным эпидемическим анамнезом  и существенно отличающимися от стационаров других профилей.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1332837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sz="quarter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0" t="2229" r="4424" b="3992"/>
          <a:stretch/>
        </p:blipFill>
        <p:spPr>
          <a:xfrm>
            <a:off x="755576" y="1340768"/>
            <a:ext cx="2376264" cy="32403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4" t="5455" r="8345" b="4780"/>
          <a:stretch/>
        </p:blipFill>
        <p:spPr>
          <a:xfrm>
            <a:off x="5364088" y="1412776"/>
            <a:ext cx="2304256" cy="32403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4820457" y="332656"/>
            <a:ext cx="3600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2060"/>
                </a:solidFill>
              </a:rPr>
              <a:t>Светлова Ж. Держать удар: Как замедлить рост распространения COVID-19 в России и сохранить стабилизацию показателей по заболеваемости.  ( </a:t>
            </a:r>
            <a:r>
              <a:rPr lang="ru-RU" sz="1200" dirty="0" err="1">
                <a:solidFill>
                  <a:srgbClr val="002060"/>
                </a:solidFill>
              </a:rPr>
              <a:t>Бриффинг</a:t>
            </a:r>
            <a:r>
              <a:rPr lang="ru-RU" sz="1200" dirty="0">
                <a:solidFill>
                  <a:srgbClr val="002060"/>
                </a:solidFill>
              </a:rPr>
              <a:t>  с  А. Поповой) / </a:t>
            </a:r>
            <a:r>
              <a:rPr lang="ru-RU" sz="1200" dirty="0" err="1">
                <a:solidFill>
                  <a:srgbClr val="002060"/>
                </a:solidFill>
              </a:rPr>
              <a:t>Ж.Светлова</a:t>
            </a:r>
            <a:r>
              <a:rPr lang="ru-RU" sz="1200" dirty="0">
                <a:solidFill>
                  <a:srgbClr val="002060"/>
                </a:solidFill>
              </a:rPr>
              <a:t>// Здравоохранение России.-2021.-№2.-С.26-27.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67544" y="476672"/>
            <a:ext cx="33843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rgbClr val="002060"/>
                </a:solidFill>
              </a:rPr>
              <a:t>Профилактика  </a:t>
            </a:r>
            <a:r>
              <a:rPr lang="ru-RU" sz="1200" dirty="0">
                <a:solidFill>
                  <a:srgbClr val="002060"/>
                </a:solidFill>
              </a:rPr>
              <a:t>COVID-19 в семейных очагах.// А.В. </a:t>
            </a:r>
            <a:r>
              <a:rPr lang="ru-RU" sz="1200" dirty="0" err="1">
                <a:solidFill>
                  <a:srgbClr val="002060"/>
                </a:solidFill>
              </a:rPr>
              <a:t>Мордык</a:t>
            </a:r>
            <a:r>
              <a:rPr lang="ru-RU" sz="1200" dirty="0">
                <a:solidFill>
                  <a:srgbClr val="002060"/>
                </a:solidFill>
              </a:rPr>
              <a:t> </a:t>
            </a:r>
            <a:r>
              <a:rPr lang="ru-RU" sz="1200" dirty="0" smtClean="0">
                <a:solidFill>
                  <a:srgbClr val="002060"/>
                </a:solidFill>
              </a:rPr>
              <a:t>, М.Л. </a:t>
            </a:r>
            <a:r>
              <a:rPr lang="ru-RU" sz="1200" dirty="0" err="1" smtClean="0">
                <a:solidFill>
                  <a:srgbClr val="002060"/>
                </a:solidFill>
              </a:rPr>
              <a:t>Сайфулина</a:t>
            </a:r>
            <a:r>
              <a:rPr lang="ru-RU" sz="1200" dirty="0" smtClean="0">
                <a:solidFill>
                  <a:srgbClr val="002060"/>
                </a:solidFill>
              </a:rPr>
              <a:t>, Н.В. </a:t>
            </a:r>
            <a:r>
              <a:rPr lang="ru-RU" sz="1200" dirty="0" err="1" smtClean="0">
                <a:solidFill>
                  <a:srgbClr val="002060"/>
                </a:solidFill>
              </a:rPr>
              <a:t>Багишева</a:t>
            </a:r>
            <a:r>
              <a:rPr lang="ru-RU" sz="1200" dirty="0" smtClean="0">
                <a:solidFill>
                  <a:srgbClr val="002060"/>
                </a:solidFill>
              </a:rPr>
              <a:t>, Е.П. Антипова// </a:t>
            </a:r>
            <a:r>
              <a:rPr lang="ru-RU" sz="1200" dirty="0">
                <a:solidFill>
                  <a:srgbClr val="002060"/>
                </a:solidFill>
              </a:rPr>
              <a:t>Лечащий врач.-2021.-№2.-С.61-63.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67544" y="4941168"/>
            <a:ext cx="33843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В статье описывается  исследование и его результаты по проведению медикаментозной профилактики </a:t>
            </a:r>
            <a:r>
              <a:rPr lang="en-US" sz="1200" dirty="0" smtClean="0"/>
              <a:t>COVID-19</a:t>
            </a:r>
            <a:r>
              <a:rPr lang="ru-RU" sz="1200" dirty="0" smtClean="0"/>
              <a:t>  с использованием интерферона альфа – 2</a:t>
            </a:r>
            <a:r>
              <a:rPr lang="en-US" sz="1200" dirty="0" smtClean="0"/>
              <a:t>b </a:t>
            </a:r>
            <a:r>
              <a:rPr lang="ru-RU" sz="1200" dirty="0" smtClean="0"/>
              <a:t>в семейных очагах инфекции у лиц разных возрастных групп. </a:t>
            </a:r>
            <a:endParaRPr lang="ru-RU" sz="1200" dirty="0"/>
          </a:p>
        </p:txBody>
      </p:sp>
      <p:sp>
        <p:nvSpPr>
          <p:cNvPr id="5" name="TextBox 4"/>
          <p:cNvSpPr txBox="1"/>
          <p:nvPr/>
        </p:nvSpPr>
        <p:spPr>
          <a:xfrm>
            <a:off x="4532425" y="4941168"/>
            <a:ext cx="41764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О действиях профилактических мер </a:t>
            </a:r>
            <a:r>
              <a:rPr lang="ru-RU" sz="1200" dirty="0" err="1" smtClean="0"/>
              <a:t>Роспотребнадзора</a:t>
            </a:r>
            <a:r>
              <a:rPr lang="ru-RU" sz="1200" dirty="0" smtClean="0"/>
              <a:t> в отношении </a:t>
            </a:r>
            <a:r>
              <a:rPr lang="en-US" sz="1200" dirty="0" smtClean="0"/>
              <a:t>COVID-19</a:t>
            </a:r>
            <a:r>
              <a:rPr lang="ru-RU" sz="1200" dirty="0" smtClean="0"/>
              <a:t>, о необходимости соблюдения выработанных рекомендаций и достижении эпидемиологической стабильности и снижения заболеваемости в период новогодних каникул рассказывает главный государственный санитарный врач России  Анна Попова.</a:t>
            </a:r>
            <a:endParaRPr lang="ru-RU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179512" y="6339084"/>
            <a:ext cx="4536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i="1" dirty="0" smtClean="0">
                <a:solidFill>
                  <a:srgbClr val="002060"/>
                </a:solidFill>
              </a:rPr>
              <a:t>Материал подготовила : главный библиотекарь отдела научной информации </a:t>
            </a:r>
            <a:r>
              <a:rPr lang="ru-RU" sz="1200" i="1" dirty="0" err="1" smtClean="0">
                <a:solidFill>
                  <a:srgbClr val="002060"/>
                </a:solidFill>
              </a:rPr>
              <a:t>Кучук</a:t>
            </a:r>
            <a:r>
              <a:rPr lang="ru-RU" sz="1200" i="1" dirty="0" smtClean="0">
                <a:solidFill>
                  <a:srgbClr val="002060"/>
                </a:solidFill>
              </a:rPr>
              <a:t> Е.А</a:t>
            </a:r>
            <a:r>
              <a:rPr lang="ru-RU" sz="1200" dirty="0" smtClean="0"/>
              <a:t>.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1976157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Кутюр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443</TotalTime>
  <Words>707</Words>
  <Application>Microsoft Office PowerPoint</Application>
  <PresentationFormat>Экран (4:3)</PresentationFormat>
  <Paragraphs>26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Трек</vt:lpstr>
      <vt:lpstr>ОРВИ, грипп, COVID-19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Komplektovanie</dc:creator>
  <cp:lastModifiedBy>Komplektovanie</cp:lastModifiedBy>
  <cp:revision>79</cp:revision>
  <dcterms:created xsi:type="dcterms:W3CDTF">2022-11-23T06:52:07Z</dcterms:created>
  <dcterms:modified xsi:type="dcterms:W3CDTF">2022-12-15T12:22:23Z</dcterms:modified>
</cp:coreProperties>
</file>