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5" r:id="rId3"/>
    <p:sldId id="257" r:id="rId4"/>
    <p:sldId id="259" r:id="rId5"/>
    <p:sldId id="258" r:id="rId6"/>
    <p:sldId id="262" r:id="rId7"/>
    <p:sldId id="260" r:id="rId8"/>
    <p:sldId id="261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7" d="100"/>
          <a:sy n="97" d="100"/>
        </p:scale>
        <p:origin x="-30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3FA79-48F4-45B3-B5DD-D6C0163A76A6}" type="datetimeFigureOut">
              <a:rPr lang="ru-RU" smtClean="0"/>
              <a:t>29.07.2023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D1E46-BB9E-4F34-BBFF-8131CC04F37D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3FA79-48F4-45B3-B5DD-D6C0163A76A6}" type="datetimeFigureOut">
              <a:rPr lang="ru-RU" smtClean="0"/>
              <a:t>29.07.2023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D1E46-BB9E-4F34-BBFF-8131CC04F37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3FA79-48F4-45B3-B5DD-D6C0163A76A6}" type="datetimeFigureOut">
              <a:rPr lang="ru-RU" smtClean="0"/>
              <a:t>29.07.2023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D1E46-BB9E-4F34-BBFF-8131CC04F37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3FA79-48F4-45B3-B5DD-D6C0163A76A6}" type="datetimeFigureOut">
              <a:rPr lang="ru-RU" smtClean="0"/>
              <a:t>29.07.2023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D1E46-BB9E-4F34-BBFF-8131CC04F37D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3FA79-48F4-45B3-B5DD-D6C0163A76A6}" type="datetimeFigureOut">
              <a:rPr lang="ru-RU" smtClean="0"/>
              <a:t>29.07.2023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D1E46-BB9E-4F34-BBFF-8131CC04F37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3FA79-48F4-45B3-B5DD-D6C0163A76A6}" type="datetimeFigureOut">
              <a:rPr lang="ru-RU" smtClean="0"/>
              <a:t>29.07.2023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D1E46-BB9E-4F34-BBFF-8131CC04F37D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3FA79-48F4-45B3-B5DD-D6C0163A76A6}" type="datetimeFigureOut">
              <a:rPr lang="ru-RU" smtClean="0"/>
              <a:t>29.07.2023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D1E46-BB9E-4F34-BBFF-8131CC04F37D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3FA79-48F4-45B3-B5DD-D6C0163A76A6}" type="datetimeFigureOut">
              <a:rPr lang="ru-RU" smtClean="0"/>
              <a:t>29.07.2023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D1E46-BB9E-4F34-BBFF-8131CC04F37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3FA79-48F4-45B3-B5DD-D6C0163A76A6}" type="datetimeFigureOut">
              <a:rPr lang="ru-RU" smtClean="0"/>
              <a:t>29.07.2023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D1E46-BB9E-4F34-BBFF-8131CC04F37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3FA79-48F4-45B3-B5DD-D6C0163A76A6}" type="datetimeFigureOut">
              <a:rPr lang="ru-RU" smtClean="0"/>
              <a:t>29.07.2023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D1E46-BB9E-4F34-BBFF-8131CC04F37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3FA79-48F4-45B3-B5DD-D6C0163A76A6}" type="datetimeFigureOut">
              <a:rPr lang="ru-RU" smtClean="0"/>
              <a:t>29.07.2023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D1E46-BB9E-4F34-BBFF-8131CC04F37D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923FA79-48F4-45B3-B5DD-D6C0163A76A6}" type="datetimeFigureOut">
              <a:rPr lang="ru-RU" smtClean="0"/>
              <a:t>29.07.2023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53D1E46-BB9E-4F34-BBFF-8131CC04F37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1628800"/>
            <a:ext cx="7560840" cy="4305865"/>
          </a:xfrm>
        </p:spPr>
        <p:txBody>
          <a:bodyPr/>
          <a:lstStyle/>
          <a:p>
            <a:r>
              <a:rPr lang="ru-RU" dirty="0" smtClean="0"/>
              <a:t>     </a:t>
            </a:r>
          </a:p>
          <a:p>
            <a:r>
              <a:rPr lang="ru-RU" dirty="0" smtClean="0"/>
              <a:t>     </a:t>
            </a: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Arial Black" pitchFamily="34" charset="0"/>
              </a:rPr>
              <a:t>Лечение на популярных курортах России</a:t>
            </a:r>
            <a:endParaRPr lang="ru-RU" b="1" dirty="0">
              <a:solidFill>
                <a:schemeClr val="accent3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332657"/>
            <a:ext cx="7175351" cy="1224135"/>
          </a:xfrm>
        </p:spPr>
        <p:txBody>
          <a:bodyPr/>
          <a:lstStyle/>
          <a:p>
            <a:r>
              <a:rPr lang="ru-RU" sz="1000" dirty="0"/>
              <a:t>ДЕПАРТАМЕНТ ЗДРАВООХРАНЕНИЯ ОРЛОВСКОЙ ОБЛАСТИ</a:t>
            </a:r>
            <a:br>
              <a:rPr lang="ru-RU" sz="1000" dirty="0"/>
            </a:br>
            <a:r>
              <a:rPr lang="ru-RU" sz="1000" dirty="0"/>
              <a:t>БЮДЖЕТНОЕ УЧРЕЖДЕНИЕ ОРЛОВСКОЙ ОБЛАСТИ </a:t>
            </a:r>
            <a:br>
              <a:rPr lang="ru-RU" sz="1000" dirty="0"/>
            </a:br>
            <a:r>
              <a:rPr lang="ru-RU" sz="1000" dirty="0"/>
              <a:t>«ОРЛОВСКАЯ НАУЧНАЯ МЕДИЦИНСКАЯ БИБЛИОТЕКА»</a:t>
            </a:r>
            <a:br>
              <a:rPr lang="ru-RU" sz="1000" dirty="0"/>
            </a:br>
            <a:r>
              <a:rPr lang="ru-RU" sz="1000" dirty="0"/>
              <a:t>Централизованная библиотечная система</a:t>
            </a:r>
            <a:br>
              <a:rPr lang="ru-RU" sz="1000" dirty="0"/>
            </a:br>
            <a:r>
              <a:rPr lang="ru-RU" sz="1000" dirty="0"/>
              <a:t>Россия, 302027, г. Орел, ул. Приборостроительная, д. 42, тел./факс (4862) 41-01-33; 41-01-34; 41-00-04</a:t>
            </a:r>
          </a:p>
        </p:txBody>
      </p:sp>
      <p:pic>
        <p:nvPicPr>
          <p:cNvPr id="2050" name="Picture 2" descr="C:\Users\Komplektovanie\Desktop\4618aafd6415850674cc6f13913df79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2" y="3140969"/>
            <a:ext cx="2622602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Komplektovanie\Desktop\7ae7ae9431445286270128a8a3e0440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8480" y="3130432"/>
            <a:ext cx="6565520" cy="2520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95936" y="6155950"/>
            <a:ext cx="10278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chemeClr val="accent5">
                    <a:lumMod val="75000"/>
                  </a:schemeClr>
                </a:solidFill>
              </a:rPr>
              <a:t>Орел, 2023</a:t>
            </a:r>
            <a:endParaRPr lang="ru-RU" sz="12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7347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type="body" idx="1"/>
          </p:nvPr>
        </p:nvSpPr>
        <p:spPr>
          <a:xfrm>
            <a:off x="251520" y="332656"/>
            <a:ext cx="8712968" cy="5904656"/>
          </a:xfrm>
        </p:spPr>
        <p:txBody>
          <a:bodyPr>
            <a:normAutofit/>
          </a:bodyPr>
          <a:lstStyle/>
          <a:p>
            <a:endParaRPr lang="ru-RU" sz="1400" dirty="0" smtClean="0"/>
          </a:p>
          <a:p>
            <a:r>
              <a:rPr lang="ru-RU" sz="1400" b="1" dirty="0" smtClean="0">
                <a:solidFill>
                  <a:schemeClr val="accent5">
                    <a:lumMod val="75000"/>
                  </a:schemeClr>
                </a:solidFill>
              </a:rPr>
              <a:t>Вся природа должна быть аптекой – считал один из основоположников отечественной медицины М.Я. </a:t>
            </a:r>
            <a:r>
              <a:rPr lang="ru-RU" sz="1400" b="1" dirty="0" err="1" smtClean="0">
                <a:solidFill>
                  <a:schemeClr val="accent5">
                    <a:lumMod val="75000"/>
                  </a:schemeClr>
                </a:solidFill>
              </a:rPr>
              <a:t>Мудров</a:t>
            </a:r>
            <a:r>
              <a:rPr lang="ru-RU" sz="1400" b="1" dirty="0" smtClean="0">
                <a:solidFill>
                  <a:schemeClr val="accent5">
                    <a:lumMod val="75000"/>
                  </a:schemeClr>
                </a:solidFill>
              </a:rPr>
              <a:t>.</a:t>
            </a:r>
          </a:p>
          <a:p>
            <a:endParaRPr lang="ru-RU" sz="1400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algn="l"/>
            <a:r>
              <a:rPr lang="ru-RU" sz="1400" b="1" dirty="0" smtClean="0">
                <a:solidFill>
                  <a:schemeClr val="accent4">
                    <a:lumMod val="50000"/>
                  </a:schemeClr>
                </a:solidFill>
              </a:rPr>
              <a:t>Эта виртуальная выставка посвящена санаторно-курортному лечению, возможностям восстановления и укрепления здоровья в самых популярных здравницах нашей страны. Она ориентирована как на медицинских работников, так и на широкий круг читателей и поможет больше узнать о курортах России и лечебных свойствах их природных богатств.</a:t>
            </a:r>
          </a:p>
          <a:p>
            <a:pPr algn="l"/>
            <a:endParaRPr lang="ru-RU" sz="1400" b="1" dirty="0">
              <a:solidFill>
                <a:schemeClr val="accent4">
                  <a:lumMod val="50000"/>
                </a:schemeClr>
              </a:solidFill>
            </a:endParaRPr>
          </a:p>
          <a:p>
            <a:pPr algn="l"/>
            <a:endParaRPr lang="ru-RU" sz="1400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algn="l"/>
            <a:endParaRPr lang="ru-RU" sz="1400" b="1" dirty="0">
              <a:solidFill>
                <a:schemeClr val="accent4">
                  <a:lumMod val="50000"/>
                </a:schemeClr>
              </a:solidFill>
            </a:endParaRPr>
          </a:p>
          <a:p>
            <a:pPr algn="l"/>
            <a:endParaRPr lang="ru-RU" sz="1400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algn="l"/>
            <a:endParaRPr lang="ru-RU" sz="1400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algn="l"/>
            <a:r>
              <a:rPr lang="ru-RU" sz="1400" b="1" i="1" dirty="0" smtClean="0">
                <a:solidFill>
                  <a:srgbClr val="0070C0"/>
                </a:solidFill>
              </a:rPr>
              <a:t>Юбилейные даты отечественной курортологии в 2023 году:</a:t>
            </a:r>
          </a:p>
          <a:p>
            <a:pPr algn="l"/>
            <a:r>
              <a:rPr lang="ru-RU" sz="1200" b="1" dirty="0" smtClean="0">
                <a:solidFill>
                  <a:srgbClr val="0070C0"/>
                </a:solidFill>
              </a:rPr>
              <a:t>100  </a:t>
            </a:r>
            <a:r>
              <a:rPr lang="ru-RU" sz="1200" b="1" dirty="0">
                <a:solidFill>
                  <a:srgbClr val="0070C0"/>
                </a:solidFill>
              </a:rPr>
              <a:t>лет  со времени издания  Декрета  СНК  РСФСР  об  организации курортного дела (</a:t>
            </a:r>
            <a:r>
              <a:rPr lang="ru-RU" sz="1200" b="1" dirty="0" smtClean="0">
                <a:solidFill>
                  <a:srgbClr val="0070C0"/>
                </a:solidFill>
              </a:rPr>
              <a:t>1923г., </a:t>
            </a:r>
            <a:r>
              <a:rPr lang="ru-RU" sz="1200" b="1" dirty="0">
                <a:solidFill>
                  <a:srgbClr val="0070C0"/>
                </a:solidFill>
              </a:rPr>
              <a:t>13 марта).</a:t>
            </a:r>
            <a:endParaRPr lang="ru-RU" sz="1200" b="1" dirty="0" smtClean="0">
              <a:solidFill>
                <a:srgbClr val="0070C0"/>
              </a:solidFill>
            </a:endParaRPr>
          </a:p>
          <a:p>
            <a:pPr algn="l"/>
            <a:r>
              <a:rPr lang="ru-RU" sz="1200" b="1" dirty="0" smtClean="0">
                <a:solidFill>
                  <a:srgbClr val="0070C0"/>
                </a:solidFill>
              </a:rPr>
              <a:t>250 лет со времени первого описания </a:t>
            </a:r>
            <a:r>
              <a:rPr lang="ru-RU" sz="1200" b="1" dirty="0">
                <a:solidFill>
                  <a:srgbClr val="0070C0"/>
                </a:solidFill>
              </a:rPr>
              <a:t>Кавказских Минеральных Вод академиком И.А. </a:t>
            </a:r>
            <a:r>
              <a:rPr lang="ru-RU" sz="1200" b="1" dirty="0" smtClean="0">
                <a:solidFill>
                  <a:srgbClr val="0070C0"/>
                </a:solidFill>
              </a:rPr>
              <a:t>ГЮЛЬДЕНШТЕДТОМ </a:t>
            </a:r>
          </a:p>
          <a:p>
            <a:pPr algn="l"/>
            <a:r>
              <a:rPr lang="ru-RU" sz="1200" b="1" dirty="0" smtClean="0">
                <a:solidFill>
                  <a:srgbClr val="0070C0"/>
                </a:solidFill>
              </a:rPr>
              <a:t>( 1773г.).</a:t>
            </a:r>
            <a:endParaRPr lang="ru-RU" sz="1200" b="1" dirty="0">
              <a:solidFill>
                <a:srgbClr val="0070C0"/>
              </a:solidFill>
            </a:endParaRPr>
          </a:p>
          <a:p>
            <a:pPr algn="l"/>
            <a:r>
              <a:rPr lang="ru-RU" sz="1200" b="1" dirty="0" smtClean="0">
                <a:solidFill>
                  <a:srgbClr val="0070C0"/>
                </a:solidFill>
              </a:rPr>
              <a:t>200  лет  </a:t>
            </a:r>
            <a:r>
              <a:rPr lang="ru-RU" sz="1200" b="1" dirty="0">
                <a:solidFill>
                  <a:srgbClr val="0070C0"/>
                </a:solidFill>
              </a:rPr>
              <a:t>со  дня  рождения  Фёдора  Александровича БАТАЛИНА (1823–1895, род. в Калужской губ.), российского курортолога, автора крупного труда «Пятигорский край и Кавказские Минеральные Воды» (1861), первой научной книги в этой области. Его именем назван минеральный горько-солёный источник близ Пятигорска</a:t>
            </a:r>
            <a:r>
              <a:rPr lang="ru-RU" sz="1200" b="1" dirty="0" smtClean="0">
                <a:solidFill>
                  <a:srgbClr val="0070C0"/>
                </a:solidFill>
              </a:rPr>
              <a:t>.</a:t>
            </a:r>
          </a:p>
          <a:p>
            <a:pPr algn="l"/>
            <a:r>
              <a:rPr lang="ru-RU" sz="1200" b="1" dirty="0">
                <a:solidFill>
                  <a:srgbClr val="0070C0"/>
                </a:solidFill>
              </a:rPr>
              <a:t>125 лет </a:t>
            </a:r>
            <a:r>
              <a:rPr lang="ru-RU" sz="1200" b="1" dirty="0" smtClean="0">
                <a:solidFill>
                  <a:srgbClr val="0070C0"/>
                </a:solidFill>
              </a:rPr>
              <a:t>назад вышел в свет  </a:t>
            </a:r>
            <a:r>
              <a:rPr lang="ru-RU" sz="1200" b="1" dirty="0">
                <a:solidFill>
                  <a:srgbClr val="0070C0"/>
                </a:solidFill>
              </a:rPr>
              <a:t>журнал «Записки Русского бальнеологического общества в Пятигорске» (1898–1914).</a:t>
            </a:r>
          </a:p>
          <a:p>
            <a:pPr algn="l"/>
            <a:endParaRPr lang="ru-RU" sz="1400" b="1" dirty="0">
              <a:solidFill>
                <a:schemeClr val="accent4">
                  <a:lumMod val="50000"/>
                </a:schemeClr>
              </a:solidFill>
            </a:endParaRPr>
          </a:p>
          <a:p>
            <a:pPr algn="l"/>
            <a:endParaRPr lang="ru-RU" sz="1400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algn="l"/>
            <a:endParaRPr lang="ru-RU" sz="1400" b="1" dirty="0">
              <a:solidFill>
                <a:schemeClr val="accent4">
                  <a:lumMod val="50000"/>
                </a:schemeClr>
              </a:solidFill>
            </a:endParaRPr>
          </a:p>
          <a:p>
            <a:pPr algn="l"/>
            <a:endParaRPr lang="ru-RU" sz="1400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algn="l"/>
            <a:endParaRPr lang="ru-RU" sz="1400" b="1" dirty="0">
              <a:solidFill>
                <a:schemeClr val="accent4">
                  <a:lumMod val="50000"/>
                </a:schemeClr>
              </a:solidFill>
            </a:endParaRPr>
          </a:p>
          <a:p>
            <a:pPr algn="l"/>
            <a:endParaRPr lang="ru-RU" sz="1400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algn="l"/>
            <a:endParaRPr lang="ru-RU" sz="1400" b="1" dirty="0">
              <a:solidFill>
                <a:schemeClr val="accent4">
                  <a:lumMod val="50000"/>
                </a:schemeClr>
              </a:solidFill>
            </a:endParaRPr>
          </a:p>
          <a:p>
            <a:pPr algn="l"/>
            <a:endParaRPr lang="ru-RU" sz="1400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algn="l"/>
            <a:endParaRPr lang="ru-RU" sz="1400" b="1" dirty="0">
              <a:solidFill>
                <a:schemeClr val="accent4">
                  <a:lumMod val="50000"/>
                </a:schemeClr>
              </a:solidFill>
            </a:endParaRPr>
          </a:p>
          <a:p>
            <a:pPr algn="l"/>
            <a:endParaRPr lang="ru-RU" sz="1400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algn="l"/>
            <a:endParaRPr lang="ru-RU" sz="1400" b="1" dirty="0">
              <a:solidFill>
                <a:schemeClr val="accent4">
                  <a:lumMod val="50000"/>
                </a:schemeClr>
              </a:solidFill>
            </a:endParaRPr>
          </a:p>
          <a:p>
            <a:endParaRPr lang="ru-RU" sz="1400" dirty="0" smtClean="0"/>
          </a:p>
          <a:p>
            <a:endParaRPr lang="ru-RU" sz="1400" dirty="0"/>
          </a:p>
          <a:p>
            <a:endParaRPr lang="ru-RU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2339752" y="4221088"/>
            <a:ext cx="18473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11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492896"/>
            <a:ext cx="1042751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6450" y="2477710"/>
            <a:ext cx="1011932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477710"/>
            <a:ext cx="904817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477710"/>
            <a:ext cx="937029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510676"/>
            <a:ext cx="991984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510676"/>
            <a:ext cx="1009847" cy="1152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2510675"/>
            <a:ext cx="1008112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1686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11560" y="980728"/>
            <a:ext cx="3744416" cy="682429"/>
          </a:xfrm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r>
              <a:rPr lang="ru-RU" sz="1200" dirty="0" err="1" smtClean="0">
                <a:solidFill>
                  <a:schemeClr val="accent6">
                    <a:lumMod val="75000"/>
                  </a:schemeClr>
                </a:solidFill>
              </a:rPr>
              <a:t>Любчик</a:t>
            </a:r>
            <a:r>
              <a:rPr lang="ru-RU" sz="1200" dirty="0" smtClean="0">
                <a:solidFill>
                  <a:schemeClr val="accent6">
                    <a:lumMod val="75000"/>
                  </a:schemeClr>
                </a:solidFill>
              </a:rPr>
              <a:t> В.Н. Лечебные грязи Крыма: монография/В.Н. </a:t>
            </a:r>
            <a:r>
              <a:rPr lang="ru-RU" sz="1200" dirty="0" err="1" smtClean="0">
                <a:solidFill>
                  <a:schemeClr val="accent6">
                    <a:lumMod val="75000"/>
                  </a:schemeClr>
                </a:solidFill>
              </a:rPr>
              <a:t>Любчик</a:t>
            </a:r>
            <a:r>
              <a:rPr lang="ru-RU" sz="1200" dirty="0" smtClean="0">
                <a:solidFill>
                  <a:schemeClr val="accent6">
                    <a:lumMod val="75000"/>
                  </a:schemeClr>
                </a:solidFill>
              </a:rPr>
              <a:t>, В.В. Ежов-М.: ИНФРА-М, 2019.-144с.</a:t>
            </a:r>
            <a:endParaRPr lang="ru-RU" sz="12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2" t="2525" r="7546" b="3055"/>
          <a:stretch/>
        </p:blipFill>
        <p:spPr>
          <a:xfrm>
            <a:off x="4955459" y="855406"/>
            <a:ext cx="3205316" cy="4621162"/>
          </a:xfrm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611560" y="1988840"/>
            <a:ext cx="3744416" cy="36004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endParaRPr lang="ru-RU" sz="1200" dirty="0" smtClean="0">
              <a:solidFill>
                <a:srgbClr val="002060"/>
              </a:solidFill>
            </a:endParaRPr>
          </a:p>
          <a:p>
            <a:r>
              <a:rPr lang="ru-RU" sz="1200" dirty="0" smtClean="0">
                <a:solidFill>
                  <a:srgbClr val="002060"/>
                </a:solidFill>
              </a:rPr>
              <a:t>В монографии систематизированы данные о лечебном применении грязей Крыма. Представлены исторические, медицинские, экологические, геологические аспекты использования грязевых ресурсов Крыма, даны современные представления о механизме действия и методиках грязелечения.</a:t>
            </a:r>
          </a:p>
          <a:p>
            <a:r>
              <a:rPr lang="ru-RU" sz="1200" dirty="0" smtClean="0">
                <a:solidFill>
                  <a:srgbClr val="002060"/>
                </a:solidFill>
              </a:rPr>
              <a:t>Монография предназначена для врачей и специалистов, работающих в реабилитационных центрах, санаториях, </a:t>
            </a:r>
            <a:r>
              <a:rPr lang="ru-RU" sz="1200" dirty="0" err="1" smtClean="0">
                <a:solidFill>
                  <a:srgbClr val="002060"/>
                </a:solidFill>
              </a:rPr>
              <a:t>бальнеогрязелечебницах</a:t>
            </a:r>
            <a:r>
              <a:rPr lang="ru-RU" sz="1200" dirty="0" smtClean="0">
                <a:solidFill>
                  <a:srgbClr val="002060"/>
                </a:solidFill>
              </a:rPr>
              <a:t>, пансионатах с лечением, спортивных и оздоровительных центрах, СПА-отелях, а также для магистров медицинских и экологических специальностей.</a:t>
            </a:r>
            <a:endParaRPr lang="ru-RU" sz="1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0805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83568" y="764704"/>
            <a:ext cx="3636085" cy="898453"/>
          </a:xfrm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r>
              <a:rPr lang="ru-RU" sz="1200" dirty="0" smtClean="0">
                <a:solidFill>
                  <a:schemeClr val="accent6">
                    <a:lumMod val="75000"/>
                  </a:schemeClr>
                </a:solidFill>
              </a:rPr>
              <a:t>Гавриков Н.А. Лечение на курортах краснодарского </a:t>
            </a:r>
            <a:r>
              <a:rPr lang="ru-RU" sz="1200" dirty="0" err="1" smtClean="0">
                <a:solidFill>
                  <a:schemeClr val="accent6">
                    <a:lumMod val="75000"/>
                  </a:schemeClr>
                </a:solidFill>
              </a:rPr>
              <a:t>Черноморья</a:t>
            </a:r>
            <a:r>
              <a:rPr lang="ru-RU" sz="1200" dirty="0" smtClean="0">
                <a:solidFill>
                  <a:schemeClr val="accent6">
                    <a:lumMod val="75000"/>
                  </a:schemeClr>
                </a:solidFill>
              </a:rPr>
              <a:t>/ </a:t>
            </a:r>
            <a:r>
              <a:rPr lang="ru-RU" sz="1200" dirty="0" err="1" smtClean="0">
                <a:solidFill>
                  <a:schemeClr val="accent6">
                    <a:lumMod val="75000"/>
                  </a:schemeClr>
                </a:solidFill>
              </a:rPr>
              <a:t>Н.А.Гавриков</a:t>
            </a:r>
            <a:r>
              <a:rPr lang="ru-RU" sz="1200" dirty="0" smtClean="0">
                <a:solidFill>
                  <a:schemeClr val="accent6">
                    <a:lumMod val="75000"/>
                  </a:schemeClr>
                </a:solidFill>
              </a:rPr>
              <a:t>.-Краснодар: </a:t>
            </a:r>
            <a:r>
              <a:rPr lang="ru-RU" sz="1200" dirty="0" err="1" smtClean="0">
                <a:solidFill>
                  <a:schemeClr val="accent6">
                    <a:lumMod val="75000"/>
                  </a:schemeClr>
                </a:solidFill>
              </a:rPr>
              <a:t>Кн.изд</a:t>
            </a:r>
            <a:r>
              <a:rPr lang="ru-RU" sz="1200" dirty="0" smtClean="0">
                <a:solidFill>
                  <a:schemeClr val="accent6">
                    <a:lumMod val="75000"/>
                  </a:schemeClr>
                </a:solidFill>
              </a:rPr>
              <a:t>-во, 1989.-207с.</a:t>
            </a:r>
            <a:endParaRPr lang="ru-RU" sz="12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82" r="12367" b="4662"/>
          <a:stretch/>
        </p:blipFill>
        <p:spPr>
          <a:xfrm>
            <a:off x="5148064" y="980728"/>
            <a:ext cx="2890684" cy="4666072"/>
          </a:xfrm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755576" y="2060848"/>
            <a:ext cx="3388660" cy="3456384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endParaRPr lang="ru-RU" sz="1200" dirty="0" smtClean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ru-RU" sz="1200" dirty="0" smtClean="0">
                <a:solidFill>
                  <a:schemeClr val="accent4">
                    <a:lumMod val="75000"/>
                  </a:schemeClr>
                </a:solidFill>
              </a:rPr>
              <a:t>Книга написана доктором медицинских наук, профессором  Н.А. </a:t>
            </a:r>
            <a:r>
              <a:rPr lang="ru-RU" sz="1200" dirty="0" err="1" smtClean="0">
                <a:solidFill>
                  <a:schemeClr val="accent4">
                    <a:lumMod val="75000"/>
                  </a:schemeClr>
                </a:solidFill>
              </a:rPr>
              <a:t>Гавриковым</a:t>
            </a:r>
            <a:r>
              <a:rPr lang="ru-RU" sz="1200" dirty="0" smtClean="0">
                <a:solidFill>
                  <a:schemeClr val="accent4">
                    <a:lumMod val="75000"/>
                  </a:schemeClr>
                </a:solidFill>
              </a:rPr>
              <a:t>  в научно-популярной форме. В ней рассказывается о целительных свойствах климата черноморских курортов Краснодарского края и основных методах </a:t>
            </a:r>
            <a:r>
              <a:rPr lang="ru-RU" sz="1200" dirty="0" err="1" smtClean="0">
                <a:solidFill>
                  <a:schemeClr val="accent4">
                    <a:lumMod val="75000"/>
                  </a:schemeClr>
                </a:solidFill>
              </a:rPr>
              <a:t>курортотерапии</a:t>
            </a:r>
            <a:r>
              <a:rPr lang="ru-RU" sz="1200" dirty="0" smtClean="0">
                <a:solidFill>
                  <a:schemeClr val="accent4">
                    <a:lumMod val="75000"/>
                  </a:schemeClr>
                </a:solidFill>
              </a:rPr>
              <a:t>.</a:t>
            </a:r>
          </a:p>
          <a:p>
            <a:r>
              <a:rPr lang="ru-RU" sz="1200" dirty="0" smtClean="0">
                <a:solidFill>
                  <a:schemeClr val="accent4">
                    <a:lumMod val="75000"/>
                  </a:schemeClr>
                </a:solidFill>
              </a:rPr>
              <a:t>Издание предназначено для широкого круга читателей, в нем содержатся полезные сведения об оздоровительном эффекте различных лечебных процедур, о рациональном питании и занятиях физкультурой, о лечении и профилактике гипертонии, ишемической болезни сердца, бронхиальной астмы, </a:t>
            </a:r>
            <a:r>
              <a:rPr lang="ru-RU" sz="1200" dirty="0" err="1" smtClean="0">
                <a:solidFill>
                  <a:schemeClr val="accent4">
                    <a:lumMod val="75000"/>
                  </a:schemeClr>
                </a:solidFill>
              </a:rPr>
              <a:t>остеоартроза</a:t>
            </a:r>
            <a:r>
              <a:rPr lang="ru-RU" sz="1200" dirty="0" smtClean="0">
                <a:solidFill>
                  <a:schemeClr val="accent4">
                    <a:lumMod val="75000"/>
                  </a:schemeClr>
                </a:solidFill>
              </a:rPr>
              <a:t> и других заболеваний.</a:t>
            </a:r>
            <a:endParaRPr lang="ru-RU" sz="1200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2230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908720"/>
            <a:ext cx="3636085" cy="898453"/>
          </a:xfrm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r>
              <a:rPr lang="ru-RU" sz="1200" dirty="0" smtClean="0">
                <a:solidFill>
                  <a:schemeClr val="accent6">
                    <a:lumMod val="75000"/>
                  </a:schemeClr>
                </a:solidFill>
              </a:rPr>
              <a:t>Аванесов В.Н. Природные лечебные факторы курорта Анапа/ В.Н. Аванесов, Л.И. </a:t>
            </a:r>
            <a:r>
              <a:rPr lang="ru-RU" sz="1200" dirty="0" err="1" smtClean="0">
                <a:solidFill>
                  <a:schemeClr val="accent6">
                    <a:lumMod val="75000"/>
                  </a:schemeClr>
                </a:solidFill>
              </a:rPr>
              <a:t>Баклыков</a:t>
            </a:r>
            <a:r>
              <a:rPr lang="ru-RU" sz="1200" dirty="0" smtClean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ru-RU" sz="1200" dirty="0" err="1" smtClean="0">
                <a:solidFill>
                  <a:schemeClr val="accent6">
                    <a:lumMod val="75000"/>
                  </a:schemeClr>
                </a:solidFill>
              </a:rPr>
              <a:t>Т.Ф.Стойнов</a:t>
            </a:r>
            <a:r>
              <a:rPr lang="ru-RU" sz="1200" dirty="0" smtClean="0">
                <a:solidFill>
                  <a:schemeClr val="accent6">
                    <a:lumMod val="75000"/>
                  </a:schemeClr>
                </a:solidFill>
              </a:rPr>
              <a:t>.-Краснодар: Кн. изд-во, 1084.-176с.</a:t>
            </a:r>
            <a:endParaRPr lang="ru-RU" sz="12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40" t="3328" r="7545" b="2252"/>
          <a:stretch/>
        </p:blipFill>
        <p:spPr>
          <a:xfrm>
            <a:off x="5014452" y="894735"/>
            <a:ext cx="3146322" cy="4621162"/>
          </a:xfrm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467544" y="2132856"/>
            <a:ext cx="3672408" cy="3384376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endParaRPr lang="ru-RU" sz="1200" dirty="0" smtClean="0"/>
          </a:p>
          <a:p>
            <a:r>
              <a:rPr lang="ru-RU" sz="1200" dirty="0" smtClean="0">
                <a:solidFill>
                  <a:schemeClr val="accent4">
                    <a:lumMod val="75000"/>
                  </a:schemeClr>
                </a:solidFill>
              </a:rPr>
              <a:t>В книге описана краткая история курорта, даются характеристики климата, морской воды, подземных лечебно-питьевых и купальных(бальнеологических)вод, лечебных иловых сульфидных грязей, отложений грязевых сопок и других природных лечебных средств, а также рекомендации по их использованию в санаторно-курортной реабилитации детей и взрослых в свете достижений курортологии.</a:t>
            </a:r>
          </a:p>
          <a:p>
            <a:r>
              <a:rPr lang="ru-RU" sz="1200" dirty="0" smtClean="0">
                <a:solidFill>
                  <a:schemeClr val="accent4">
                    <a:lumMod val="75000"/>
                  </a:schemeClr>
                </a:solidFill>
              </a:rPr>
              <a:t>Книга рассчитана на широкий круг читателей и представляет определенный интерес для специалистов, чья деятельность связана с освоением, развитием и применением природных лечебных факторов на курортах.</a:t>
            </a:r>
            <a:endParaRPr lang="ru-RU" sz="1200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8525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052736"/>
            <a:ext cx="3636085" cy="720080"/>
          </a:xfrm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r>
              <a:rPr lang="ru-RU" sz="1200" dirty="0" err="1" smtClean="0">
                <a:solidFill>
                  <a:schemeClr val="accent6">
                    <a:lumMod val="75000"/>
                  </a:schemeClr>
                </a:solidFill>
              </a:rPr>
              <a:t>Шестиалтынова</a:t>
            </a:r>
            <a:r>
              <a:rPr lang="ru-RU" sz="1200" dirty="0" smtClean="0">
                <a:solidFill>
                  <a:schemeClr val="accent6">
                    <a:lumMod val="75000"/>
                  </a:schemeClr>
                </a:solidFill>
              </a:rPr>
              <a:t> О.В. Черноморские курорты  - детям/ О.В. </a:t>
            </a:r>
            <a:r>
              <a:rPr lang="ru-RU" sz="1200" dirty="0" err="1" smtClean="0">
                <a:solidFill>
                  <a:schemeClr val="accent6">
                    <a:lumMod val="75000"/>
                  </a:schemeClr>
                </a:solidFill>
              </a:rPr>
              <a:t>Шестиалтынова</a:t>
            </a:r>
            <a:r>
              <a:rPr lang="ru-RU" sz="1200" dirty="0" smtClean="0">
                <a:solidFill>
                  <a:schemeClr val="accent6">
                    <a:lumMod val="75000"/>
                  </a:schemeClr>
                </a:solidFill>
              </a:rPr>
              <a:t> -Краснодар: Кн. изд-во, 1987.-144с.</a:t>
            </a:r>
            <a:endParaRPr lang="ru-RU" sz="12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22" t="3731" r="9957" b="3456"/>
          <a:stretch/>
        </p:blipFill>
        <p:spPr>
          <a:xfrm>
            <a:off x="5142271" y="914400"/>
            <a:ext cx="2930014" cy="4542503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27584" y="2276872"/>
            <a:ext cx="3600400" cy="324036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endParaRPr lang="ru-RU" sz="1200" dirty="0" smtClean="0"/>
          </a:p>
          <a:p>
            <a:r>
              <a:rPr lang="ru-RU" sz="1200" dirty="0" smtClean="0">
                <a:solidFill>
                  <a:schemeClr val="accent4">
                    <a:lumMod val="75000"/>
                  </a:schemeClr>
                </a:solidFill>
              </a:rPr>
              <a:t>В представленном издании рассматривается курортный отдых и лечение детей на Черноморском побережье Краснодарского края. Автор уделяет значительное внимание семейному отдыху и лечению, когда дети размещаются в санаториях вместе с родителями.</a:t>
            </a:r>
          </a:p>
          <a:p>
            <a:r>
              <a:rPr lang="ru-RU" sz="1200" dirty="0" smtClean="0">
                <a:solidFill>
                  <a:schemeClr val="accent4">
                    <a:lumMod val="75000"/>
                  </a:schemeClr>
                </a:solidFill>
              </a:rPr>
              <a:t>Дана ценная информация о климатических особенности  побережья и лечебных свойства его природных богатств: морской воды, радона, лечебных грязей, о применении этих средств в </a:t>
            </a:r>
            <a:r>
              <a:rPr lang="ru-RU" sz="1200" dirty="0" err="1" smtClean="0">
                <a:solidFill>
                  <a:schemeClr val="accent4">
                    <a:lumMod val="75000"/>
                  </a:schemeClr>
                </a:solidFill>
              </a:rPr>
              <a:t>физиолечении</a:t>
            </a:r>
            <a:r>
              <a:rPr lang="ru-RU" sz="1200" dirty="0" smtClean="0">
                <a:solidFill>
                  <a:schemeClr val="accent4">
                    <a:lumMod val="75000"/>
                  </a:schemeClr>
                </a:solidFill>
              </a:rPr>
              <a:t>. Рассматривается санаторное лечение различных групп заболеваний у детей.</a:t>
            </a:r>
            <a:endParaRPr lang="ru-RU" sz="1200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9092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908720"/>
            <a:ext cx="3744416" cy="898453"/>
          </a:xfrm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r>
              <a:rPr lang="ru-RU" sz="1200" dirty="0" smtClean="0">
                <a:solidFill>
                  <a:schemeClr val="accent6">
                    <a:lumMod val="75000"/>
                  </a:schemeClr>
                </a:solidFill>
              </a:rPr>
              <a:t>Лебеденко Г.Б. Лечение на курорте Горячий Ключ/ Г. Б. Лебеденко-Краснодар: Кн. изд-во, 1987.-92с.</a:t>
            </a:r>
            <a:endParaRPr lang="ru-RU" sz="12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51" t="1520" r="11295" b="3457"/>
          <a:stretch/>
        </p:blipFill>
        <p:spPr>
          <a:xfrm>
            <a:off x="5102942" y="806245"/>
            <a:ext cx="2920181" cy="4650658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9552" y="2420888"/>
            <a:ext cx="3816424" cy="252028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endParaRPr lang="ru-RU" sz="1200" dirty="0" smtClean="0"/>
          </a:p>
          <a:p>
            <a:r>
              <a:rPr lang="ru-RU" sz="1200" dirty="0" smtClean="0">
                <a:solidFill>
                  <a:schemeClr val="accent4">
                    <a:lumMod val="75000"/>
                  </a:schemeClr>
                </a:solidFill>
              </a:rPr>
              <a:t>Книга написана врачом Г. Б. Лебеденко, проработавшим более тридцати лет на курорте Горячий Ключ. В ней подробно освещены вопросы развития медицинской службы курорта, дана характеристика его лечебных факторов, описано их действие на организм человека. Детально рассмотрены вопросы применения </a:t>
            </a:r>
            <a:r>
              <a:rPr lang="ru-RU" sz="1200" dirty="0" err="1" smtClean="0">
                <a:solidFill>
                  <a:schemeClr val="accent4">
                    <a:lumMod val="75000"/>
                  </a:schemeClr>
                </a:solidFill>
              </a:rPr>
              <a:t>псекупских</a:t>
            </a:r>
            <a:r>
              <a:rPr lang="ru-RU" sz="1200" dirty="0" smtClean="0">
                <a:solidFill>
                  <a:schemeClr val="accent4">
                    <a:lumMod val="75000"/>
                  </a:schemeClr>
                </a:solidFill>
              </a:rPr>
              <a:t> минеральных вод при лечении различных заболеваний.</a:t>
            </a:r>
          </a:p>
          <a:p>
            <a:r>
              <a:rPr lang="ru-RU" sz="1200" dirty="0" smtClean="0">
                <a:solidFill>
                  <a:schemeClr val="accent4">
                    <a:lumMod val="75000"/>
                  </a:schemeClr>
                </a:solidFill>
              </a:rPr>
              <a:t>Рассчитана на широкий круг читателей.</a:t>
            </a:r>
            <a:endParaRPr lang="ru-RU" sz="1200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8195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908720"/>
            <a:ext cx="3888432" cy="864097"/>
          </a:xfrm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r>
              <a:rPr lang="ru-RU" sz="1200" dirty="0" err="1" smtClean="0">
                <a:solidFill>
                  <a:schemeClr val="accent6">
                    <a:lumMod val="75000"/>
                  </a:schemeClr>
                </a:solidFill>
              </a:rPr>
              <a:t>Балкаров</a:t>
            </a:r>
            <a:r>
              <a:rPr lang="ru-RU" sz="1200" dirty="0" smtClean="0">
                <a:solidFill>
                  <a:schemeClr val="accent6">
                    <a:lumMod val="75000"/>
                  </a:schemeClr>
                </a:solidFill>
              </a:rPr>
              <a:t> М.И., </a:t>
            </a:r>
            <a:r>
              <a:rPr lang="ru-RU" sz="1200" dirty="0" err="1" smtClean="0">
                <a:solidFill>
                  <a:schemeClr val="accent6">
                    <a:lumMod val="75000"/>
                  </a:schemeClr>
                </a:solidFill>
              </a:rPr>
              <a:t>Балкарова</a:t>
            </a:r>
            <a:r>
              <a:rPr lang="ru-RU" sz="1200" dirty="0" smtClean="0">
                <a:solidFill>
                  <a:schemeClr val="accent6">
                    <a:lumMod val="75000"/>
                  </a:schemeClr>
                </a:solidFill>
              </a:rPr>
              <a:t> И.М. Курорт Нальчик и нарзаны Эльбруса/ М . И. </a:t>
            </a:r>
            <a:r>
              <a:rPr lang="ru-RU" sz="1200" dirty="0" err="1" smtClean="0">
                <a:solidFill>
                  <a:schemeClr val="accent6">
                    <a:lumMod val="75000"/>
                  </a:schemeClr>
                </a:solidFill>
              </a:rPr>
              <a:t>Балкаров</a:t>
            </a:r>
            <a:r>
              <a:rPr lang="ru-RU" sz="1200" dirty="0" smtClean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ru-RU" sz="1200" dirty="0" err="1" smtClean="0">
                <a:solidFill>
                  <a:schemeClr val="accent6">
                    <a:lumMod val="75000"/>
                  </a:schemeClr>
                </a:solidFill>
              </a:rPr>
              <a:t>И.М.Балкаров</a:t>
            </a:r>
            <a:r>
              <a:rPr lang="ru-RU" sz="1200" dirty="0" smtClean="0">
                <a:solidFill>
                  <a:schemeClr val="accent6">
                    <a:lumMod val="75000"/>
                  </a:schemeClr>
                </a:solidFill>
              </a:rPr>
              <a:t> -Нальчик:Эльбрус,1086.-160с.</a:t>
            </a:r>
            <a:endParaRPr lang="ru-RU" sz="12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04" t="917" r="7546" b="6269"/>
          <a:stretch/>
        </p:blipFill>
        <p:spPr>
          <a:xfrm>
            <a:off x="4994787" y="776748"/>
            <a:ext cx="3165988" cy="4542504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95536" y="2204864"/>
            <a:ext cx="4032448" cy="324036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endParaRPr lang="ru-RU" sz="1200" dirty="0" smtClean="0"/>
          </a:p>
          <a:p>
            <a:r>
              <a:rPr lang="ru-RU" sz="1200" dirty="0" smtClean="0">
                <a:solidFill>
                  <a:schemeClr val="accent4">
                    <a:lumMod val="75000"/>
                  </a:schemeClr>
                </a:solidFill>
              </a:rPr>
              <a:t>Книга содержит общие сведения о курорте Нальчик и его лечебных средствах, основных принципах и методиках комплексного лечения некоторых заболеваний, информацию о показаниях для рационального приема лечебных средств, перспективах их использования, а также противопоказаниях.</a:t>
            </a:r>
          </a:p>
          <a:p>
            <a:r>
              <a:rPr lang="ru-RU" sz="1200" dirty="0" smtClean="0">
                <a:solidFill>
                  <a:schemeClr val="accent4">
                    <a:lumMod val="75000"/>
                  </a:schemeClr>
                </a:solidFill>
              </a:rPr>
              <a:t>Очерк носит универсальный характер, информация в нем будет полезна врачам, студентам – медикам, практикующимся по курсу курортологии и физиотерапии, а также планирующим посещение курорта.</a:t>
            </a:r>
            <a:endParaRPr lang="ru-RU" sz="1200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394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908720"/>
            <a:ext cx="3636085" cy="898453"/>
          </a:xfrm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r>
              <a:rPr lang="ru-RU" sz="1200" dirty="0" smtClean="0">
                <a:solidFill>
                  <a:schemeClr val="accent6">
                    <a:lumMod val="75000"/>
                  </a:schemeClr>
                </a:solidFill>
              </a:rPr>
              <a:t>Александрова В. Курорт Ессентуки/ В.Александрова,И.Александров.-Ставропольское книжное изд-во, 1973.-160с.</a:t>
            </a:r>
            <a:endParaRPr lang="ru-RU" sz="12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2" t="3730" r="2992" b="4864"/>
          <a:stretch/>
        </p:blipFill>
        <p:spPr>
          <a:xfrm>
            <a:off x="5004048" y="980728"/>
            <a:ext cx="3323304" cy="4473677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27584" y="2204864"/>
            <a:ext cx="3388660" cy="3528392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endParaRPr lang="ru-RU" sz="1200" dirty="0" smtClean="0"/>
          </a:p>
          <a:p>
            <a:r>
              <a:rPr lang="ru-RU" sz="1200" dirty="0" smtClean="0">
                <a:solidFill>
                  <a:schemeClr val="accent4">
                    <a:lumMod val="75000"/>
                  </a:schemeClr>
                </a:solidFill>
              </a:rPr>
              <a:t>Книга содержит сведения о истории </a:t>
            </a:r>
            <a:r>
              <a:rPr lang="ru-RU" sz="1200" dirty="0" err="1" smtClean="0">
                <a:solidFill>
                  <a:schemeClr val="accent4">
                    <a:lumMod val="75000"/>
                  </a:schemeClr>
                </a:solidFill>
              </a:rPr>
              <a:t>Ессентукской</a:t>
            </a:r>
            <a:r>
              <a:rPr lang="ru-RU" sz="1200" dirty="0" smtClean="0">
                <a:solidFill>
                  <a:schemeClr val="accent4">
                    <a:lumMod val="75000"/>
                  </a:schemeClr>
                </a:solidFill>
              </a:rPr>
              <a:t> здравницы, знакомит в общими принципами комплексного лечения, с целебными средствами и лечебными учреждениями, с показаниями и противопоказаниями для лечения в Ессентуках.</a:t>
            </a:r>
          </a:p>
          <a:p>
            <a:r>
              <a:rPr lang="ru-RU" sz="1200" dirty="0" smtClean="0">
                <a:solidFill>
                  <a:schemeClr val="accent4">
                    <a:lumMod val="75000"/>
                  </a:schemeClr>
                </a:solidFill>
              </a:rPr>
              <a:t>Специальный раздел повествует о достопримечательных местах Кавказских Минеральных Вод и экскурсионных маршрутах, которые позволят наиболее эффективно воспользоваться чрезвычайно богатым и разнообразным комплексом целебных сил курорта.</a:t>
            </a:r>
            <a:endParaRPr lang="ru-RU" sz="12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11760" y="6175614"/>
            <a:ext cx="65357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Материал подготовлен главным библиотекарем отдела научной информации </a:t>
            </a:r>
            <a:r>
              <a:rPr lang="ru-RU" sz="1200" dirty="0" err="1">
                <a:solidFill>
                  <a:schemeClr val="accent5">
                    <a:lumMod val="50000"/>
                  </a:schemeClr>
                </a:solidFill>
              </a:rPr>
              <a:t>Кучук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Е.А.</a:t>
            </a:r>
          </a:p>
        </p:txBody>
      </p:sp>
    </p:spTree>
    <p:extLst>
      <p:ext uri="{BB962C8B-B14F-4D97-AF65-F5344CB8AC3E}">
        <p14:creationId xmlns:p14="http://schemas.microsoft.com/office/powerpoint/2010/main" val="3525951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296</TotalTime>
  <Words>827</Words>
  <Application>Microsoft Office PowerPoint</Application>
  <PresentationFormat>Экран (4:3)</PresentationFormat>
  <Paragraphs>60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Воздушный поток</vt:lpstr>
      <vt:lpstr>ДЕПАРТАМЕНТ ЗДРАВООХРАНЕНИЯ ОРЛОВСКОЙ ОБЛАСТИ БЮДЖЕТНОЕ УЧРЕЖДЕНИЕ ОРЛОВСКОЙ ОБЛАСТИ  «ОРЛОВСКАЯ НАУЧНАЯ МЕДИЦИНСКАЯ БИБЛИОТЕКА» Централизованная библиотечная система Россия, 302027, г. Орел, ул. Приборостроительная, д. 42, тел./факс (4862) 41-01-33; 41-01-34; 41-00-04</vt:lpstr>
      <vt:lpstr>Презентация PowerPoint</vt:lpstr>
      <vt:lpstr>Любчик В.Н. Лечебные грязи Крыма: монография/В.Н. Любчик, В.В. Ежов-М.: ИНФРА-М, 2019.-144с.</vt:lpstr>
      <vt:lpstr>Гавриков Н.А. Лечение на курортах краснодарского Черноморья/ Н.А.Гавриков.-Краснодар: Кн.изд-во, 1989.-207с.</vt:lpstr>
      <vt:lpstr>Аванесов В.Н. Природные лечебные факторы курорта Анапа/ В.Н. Аванесов, Л.И. Баклыков, Т.Ф.Стойнов.-Краснодар: Кн. изд-во, 1084.-176с.</vt:lpstr>
      <vt:lpstr>Шестиалтынова О.В. Черноморские курорты  - детям/ О.В. Шестиалтынова -Краснодар: Кн. изд-во, 1987.-144с.</vt:lpstr>
      <vt:lpstr>Лебеденко Г.Б. Лечение на курорте Горячий Ключ/ Г. Б. Лебеденко-Краснодар: Кн. изд-во, 1987.-92с.</vt:lpstr>
      <vt:lpstr>Балкаров М.И., Балкарова И.М. Курорт Нальчик и нарзаны Эльбруса/ М . И. Балкаров, И.М.Балкаров -Нальчик:Эльбрус,1086.-160с.</vt:lpstr>
      <vt:lpstr>Александрова В. Курорт Ессентуки/ В.Александрова,И.Александров.-Ставропольское книжное изд-во, 1973.-160с.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Komplektovanie</dc:creator>
  <cp:lastModifiedBy>Komplektovanie</cp:lastModifiedBy>
  <cp:revision>28</cp:revision>
  <dcterms:created xsi:type="dcterms:W3CDTF">2023-07-26T08:11:11Z</dcterms:created>
  <dcterms:modified xsi:type="dcterms:W3CDTF">2023-07-29T13:08:25Z</dcterms:modified>
</cp:coreProperties>
</file>