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62" r:id="rId4"/>
    <p:sldId id="259" r:id="rId5"/>
    <p:sldId id="257" r:id="rId6"/>
    <p:sldId id="264" r:id="rId7"/>
    <p:sldId id="261"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9586190-8B33-4B14-A235-479DC2DDA41B}" type="datetimeFigureOut">
              <a:rPr lang="ru-RU" smtClean="0"/>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38B30-49F7-453A-AFFE-010A7FDAF2A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9586190-8B33-4B14-A235-479DC2DDA41B}" type="datetimeFigureOut">
              <a:rPr lang="ru-RU" smtClean="0"/>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586190-8B33-4B14-A235-479DC2DDA41B}" type="datetimeFigureOut">
              <a:rPr lang="ru-RU" smtClean="0"/>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86190-8B33-4B14-A235-479DC2DDA41B}" type="datetimeFigureOut">
              <a:rPr lang="ru-RU" smtClean="0"/>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38B30-49F7-453A-AFFE-010A7FDAF2A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586190-8B33-4B14-A235-479DC2DDA41B}" type="datetimeFigureOut">
              <a:rPr lang="ru-RU" smtClean="0"/>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86190-8B33-4B14-A235-479DC2DDA41B}" type="datetimeFigureOut">
              <a:rPr lang="ru-RU" smtClean="0"/>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38B30-49F7-453A-AFFE-010A7FDAF2A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586190-8B33-4B14-A235-479DC2DDA41B}" type="datetimeFigureOut">
              <a:rPr lang="ru-RU" smtClean="0"/>
              <a:t>26.03.2024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538B30-49F7-453A-AFFE-010A7FDAF2A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9586190-8B33-4B14-A235-479DC2DDA41B}" type="datetimeFigureOut">
              <a:rPr lang="ru-RU" smtClean="0"/>
              <a:t>26.03.2024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86190-8B33-4B14-A235-479DC2DDA41B}" type="datetimeFigureOut">
              <a:rPr lang="ru-RU" smtClean="0"/>
              <a:t>26.03.2024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586190-8B33-4B14-A235-479DC2DDA41B}" type="datetimeFigureOut">
              <a:rPr lang="ru-RU" smtClean="0"/>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38B30-49F7-453A-AFFE-010A7FDAF2A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586190-8B33-4B14-A235-479DC2DDA41B}" type="datetimeFigureOut">
              <a:rPr lang="ru-RU" smtClean="0"/>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38B30-49F7-453A-AFFE-010A7FDAF2A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586190-8B33-4B14-A235-479DC2DDA41B}" type="datetimeFigureOut">
              <a:rPr lang="ru-RU" smtClean="0"/>
              <a:t>26.03.2024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8538B30-49F7-453A-AFFE-010A7FDAF2A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omplektovanie\Desktop\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836712"/>
            <a:ext cx="3070564" cy="18524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omplektovanie\Desktop\b61d95231528d6b51d56cd692d7e01de.jpe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073756" y="836712"/>
            <a:ext cx="3024336" cy="1897682"/>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4"/>
          <p:cNvSpPr>
            <a:spLocks noGrp="1"/>
          </p:cNvSpPr>
          <p:nvPr>
            <p:ph type="subTitle" idx="1"/>
          </p:nvPr>
        </p:nvSpPr>
        <p:spPr>
          <a:xfrm>
            <a:off x="755576" y="260648"/>
            <a:ext cx="5637010" cy="1224135"/>
          </a:xfrm>
        </p:spPr>
        <p:txBody>
          <a:bodyPr>
            <a:normAutofit fontScale="92500" lnSpcReduction="20000"/>
          </a:bodyPr>
          <a:lstStyle/>
          <a:p>
            <a:r>
              <a:rPr lang="ru-RU" sz="1300" dirty="0">
                <a:solidFill>
                  <a:schemeClr val="accent5">
                    <a:lumMod val="50000"/>
                  </a:schemeClr>
                </a:solidFill>
              </a:rPr>
              <a:t>ДЕПАРТАМЕНТ ЗДРАВООХРАНЕНИЯ ОРЛОВСКОЙ ОБЛАСТИ</a:t>
            </a:r>
            <a:br>
              <a:rPr lang="ru-RU" sz="1300" dirty="0">
                <a:solidFill>
                  <a:schemeClr val="accent5">
                    <a:lumMod val="50000"/>
                  </a:schemeClr>
                </a:solidFill>
              </a:rPr>
            </a:br>
            <a:r>
              <a:rPr lang="ru-RU" sz="1300" dirty="0">
                <a:solidFill>
                  <a:schemeClr val="accent5">
                    <a:lumMod val="50000"/>
                  </a:schemeClr>
                </a:solidFill>
              </a:rPr>
              <a:t>БЮДЖЕТНОЕ УЧРЕЖДЕНИЕ ОРЛОВСКОЙ ОБЛАСТИ </a:t>
            </a:r>
            <a:br>
              <a:rPr lang="ru-RU" sz="1300" dirty="0">
                <a:solidFill>
                  <a:schemeClr val="accent5">
                    <a:lumMod val="50000"/>
                  </a:schemeClr>
                </a:solidFill>
              </a:rPr>
            </a:br>
            <a:r>
              <a:rPr lang="ru-RU" sz="1300" dirty="0">
                <a:solidFill>
                  <a:schemeClr val="accent5">
                    <a:lumMod val="50000"/>
                  </a:schemeClr>
                </a:solidFill>
              </a:rPr>
              <a:t>«ОРЛОВСКАЯ НАУЧНАЯ МЕДИЦИНСКАЯ БИБЛИОТЕКА»</a:t>
            </a:r>
            <a:br>
              <a:rPr lang="ru-RU" sz="1300" dirty="0">
                <a:solidFill>
                  <a:schemeClr val="accent5">
                    <a:lumMod val="50000"/>
                  </a:schemeClr>
                </a:solidFill>
              </a:rPr>
            </a:br>
            <a:r>
              <a:rPr lang="ru-RU" sz="1300" dirty="0">
                <a:solidFill>
                  <a:schemeClr val="accent5">
                    <a:lumMod val="50000"/>
                  </a:schemeClr>
                </a:solidFill>
              </a:rPr>
              <a:t>Централизованная библиотечная система</a:t>
            </a:r>
            <a:br>
              <a:rPr lang="ru-RU" sz="1300" dirty="0">
                <a:solidFill>
                  <a:schemeClr val="accent5">
                    <a:lumMod val="50000"/>
                  </a:schemeClr>
                </a:solidFill>
              </a:rPr>
            </a:br>
            <a:r>
              <a:rPr lang="ru-RU" sz="1300" dirty="0">
                <a:solidFill>
                  <a:schemeClr val="accent5">
                    <a:lumMod val="50000"/>
                  </a:schemeClr>
                </a:solidFill>
              </a:rPr>
              <a:t>Россия, 302027, г. Орел, ул. Приборостроительная, д. 42, тел./факс (4862) 41-01-33; 41-01-34; 41-00-04</a:t>
            </a:r>
            <a:br>
              <a:rPr lang="ru-RU" sz="1300" dirty="0">
                <a:solidFill>
                  <a:schemeClr val="accent5">
                    <a:lumMod val="50000"/>
                  </a:schemeClr>
                </a:solidFill>
              </a:rPr>
            </a:br>
            <a:endParaRPr lang="ru-RU" sz="1300" dirty="0">
              <a:solidFill>
                <a:schemeClr val="accent5">
                  <a:lumMod val="50000"/>
                </a:schemeClr>
              </a:solidFill>
            </a:endParaRPr>
          </a:p>
          <a:p>
            <a:endParaRPr lang="ru-RU" sz="1200" dirty="0"/>
          </a:p>
        </p:txBody>
      </p:sp>
      <p:sp>
        <p:nvSpPr>
          <p:cNvPr id="4" name="Заголовок 3"/>
          <p:cNvSpPr>
            <a:spLocks noGrp="1"/>
          </p:cNvSpPr>
          <p:nvPr>
            <p:ph type="ctrTitle"/>
          </p:nvPr>
        </p:nvSpPr>
        <p:spPr>
          <a:xfrm>
            <a:off x="323528" y="2708920"/>
            <a:ext cx="8712968" cy="1584176"/>
          </a:xfrm>
        </p:spPr>
        <p:txBody>
          <a:bodyPr/>
          <a:lstStyle/>
          <a:p>
            <a:r>
              <a:rPr lang="ru-RU" sz="3200" dirty="0" smtClean="0">
                <a:ln w="1905"/>
                <a:solidFill>
                  <a:schemeClr val="accent3">
                    <a:lumMod val="75000"/>
                  </a:schemeClr>
                </a:solidFill>
                <a:effectLst>
                  <a:innerShdw blurRad="69850" dist="43180" dir="5400000">
                    <a:srgbClr val="000000">
                      <a:alpha val="65000"/>
                    </a:srgbClr>
                  </a:innerShdw>
                </a:effectLst>
              </a:rPr>
              <a:t>Выдающимся женщинам – медикам  посвящается…</a:t>
            </a:r>
            <a:endParaRPr lang="ru-RU" sz="3200" dirty="0">
              <a:ln w="1905"/>
              <a:solidFill>
                <a:schemeClr val="accent3">
                  <a:lumMod val="75000"/>
                </a:schemeClr>
              </a:solidFill>
              <a:effectLst>
                <a:innerShdw blurRad="69850" dist="43180" dir="5400000">
                  <a:srgbClr val="000000">
                    <a:alpha val="65000"/>
                  </a:srgbClr>
                </a:innerShdw>
              </a:effectLst>
            </a:endParaRPr>
          </a:p>
        </p:txBody>
      </p:sp>
      <p:sp>
        <p:nvSpPr>
          <p:cNvPr id="6" name="TextBox 5"/>
          <p:cNvSpPr txBox="1"/>
          <p:nvPr/>
        </p:nvSpPr>
        <p:spPr>
          <a:xfrm>
            <a:off x="1043608" y="6123920"/>
            <a:ext cx="1101584" cy="307777"/>
          </a:xfrm>
          <a:prstGeom prst="rect">
            <a:avLst/>
          </a:prstGeom>
          <a:noFill/>
        </p:spPr>
        <p:txBody>
          <a:bodyPr wrap="none" rtlCol="0">
            <a:spAutoFit/>
          </a:bodyPr>
          <a:lstStyle/>
          <a:p>
            <a:r>
              <a:rPr lang="ru-RU" sz="1400" dirty="0" smtClean="0">
                <a:solidFill>
                  <a:schemeClr val="accent6">
                    <a:lumMod val="50000"/>
                  </a:schemeClr>
                </a:solidFill>
              </a:rPr>
              <a:t>Орел, 2024</a:t>
            </a:r>
            <a:endParaRPr lang="ru-RU" sz="1400" dirty="0">
              <a:solidFill>
                <a:schemeClr val="accent6">
                  <a:lumMod val="50000"/>
                </a:schemeClr>
              </a:solidFill>
            </a:endParaRPr>
          </a:p>
        </p:txBody>
      </p:sp>
      <p:pic>
        <p:nvPicPr>
          <p:cNvPr id="1028" name="Picture 4" descr="C:\Users\Komplektovanie\Desktop\b61d95231528d6b51d56cd692d7e01de.jpe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078142" y="836712"/>
            <a:ext cx="3065858" cy="18976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66" y="3933056"/>
            <a:ext cx="7888287"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84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4563616"/>
            <a:ext cx="3470027" cy="2294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404664"/>
            <a:ext cx="3636085" cy="936104"/>
          </a:xfrm>
        </p:spPr>
        <p:txBody>
          <a:bodyPr/>
          <a:lstStyle/>
          <a:p>
            <a:r>
              <a:rPr lang="ru-RU" sz="1400" dirty="0" smtClean="0">
                <a:solidFill>
                  <a:schemeClr val="accent3">
                    <a:lumMod val="50000"/>
                  </a:schemeClr>
                </a:solidFill>
              </a:rPr>
              <a:t>СУСЛОВА НАДЕЖДА ПРОКОФЬЕВНА- первая русская женщина </a:t>
            </a:r>
            <a:r>
              <a:rPr lang="ru-RU" sz="1400" dirty="0">
                <a:solidFill>
                  <a:schemeClr val="accent3">
                    <a:lumMod val="50000"/>
                  </a:schemeClr>
                </a:solidFill>
              </a:rPr>
              <a:t>– </a:t>
            </a:r>
            <a:r>
              <a:rPr lang="ru-RU" sz="1400" dirty="0" smtClean="0">
                <a:solidFill>
                  <a:schemeClr val="accent3">
                    <a:lumMod val="50000"/>
                  </a:schemeClr>
                </a:solidFill>
              </a:rPr>
              <a:t>врач</a:t>
            </a:r>
            <a:r>
              <a:rPr lang="ru-RU" sz="1400" dirty="0">
                <a:solidFill>
                  <a:schemeClr val="accent3">
                    <a:lumMod val="50000"/>
                  </a:schemeClr>
                </a:solidFill>
              </a:rPr>
              <a:t/>
            </a:r>
            <a:br>
              <a:rPr lang="ru-RU" sz="1400" dirty="0">
                <a:solidFill>
                  <a:schemeClr val="accent3">
                    <a:lumMod val="50000"/>
                  </a:schemeClr>
                </a:solidFill>
              </a:rPr>
            </a:br>
            <a:r>
              <a:rPr lang="ru-RU" sz="1400" dirty="0" smtClean="0">
                <a:solidFill>
                  <a:schemeClr val="accent3">
                    <a:lumMod val="50000"/>
                  </a:schemeClr>
                </a:solidFill>
              </a:rPr>
              <a:t/>
            </a:r>
            <a:br>
              <a:rPr lang="ru-RU" sz="1400" dirty="0" smtClean="0">
                <a:solidFill>
                  <a:schemeClr val="accent3">
                    <a:lumMod val="50000"/>
                  </a:schemeClr>
                </a:solidFill>
              </a:rPr>
            </a:br>
            <a:endParaRPr lang="ru-RU" sz="1400" dirty="0">
              <a:solidFill>
                <a:schemeClr val="accent3">
                  <a:lumMod val="50000"/>
                </a:schemeClr>
              </a:solidFill>
            </a:endParaRPr>
          </a:p>
        </p:txBody>
      </p:sp>
      <p:pic>
        <p:nvPicPr>
          <p:cNvPr id="5" name="Объект 4"/>
          <p:cNvPicPr>
            <a:picLocks noGrp="1" noChangeAspect="1"/>
          </p:cNvPicPr>
          <p:nvPr>
            <p:ph idx="1"/>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611560" y="1515361"/>
            <a:ext cx="3168352" cy="4248472"/>
          </a:xfrm>
        </p:spPr>
      </p:pic>
      <p:sp>
        <p:nvSpPr>
          <p:cNvPr id="4" name="Текст 3"/>
          <p:cNvSpPr>
            <a:spLocks noGrp="1"/>
          </p:cNvSpPr>
          <p:nvPr>
            <p:ph type="body" sz="half" idx="2"/>
          </p:nvPr>
        </p:nvSpPr>
        <p:spPr>
          <a:xfrm>
            <a:off x="4283968" y="332656"/>
            <a:ext cx="4680520" cy="5688632"/>
          </a:xfrm>
        </p:spPr>
        <p:txBody>
          <a:bodyPr>
            <a:normAutofit lnSpcReduction="10000"/>
          </a:bodyPr>
          <a:lstStyle/>
          <a:p>
            <a:endParaRPr lang="ru-RU" dirty="0" smtClean="0"/>
          </a:p>
          <a:p>
            <a:endParaRPr lang="ru-RU" dirty="0"/>
          </a:p>
          <a:p>
            <a:r>
              <a:rPr lang="ru-RU" dirty="0" smtClean="0"/>
              <a:t>Надежда </a:t>
            </a:r>
            <a:r>
              <a:rPr lang="ru-RU" dirty="0" err="1" smtClean="0"/>
              <a:t>Прокофьевна</a:t>
            </a:r>
            <a:r>
              <a:rPr lang="ru-RU" dirty="0" smtClean="0"/>
              <a:t> Суслова ( 13.09.1843-20.04.1918) стала той, что проложила путь русской женщине к высшему образованию в медицине, что казалось в </a:t>
            </a:r>
            <a:r>
              <a:rPr lang="en-US" dirty="0" smtClean="0"/>
              <a:t>XIX</a:t>
            </a:r>
            <a:r>
              <a:rPr lang="ru-RU" dirty="0" smtClean="0"/>
              <a:t> веке чем-то несбыточным.</a:t>
            </a:r>
          </a:p>
          <a:p>
            <a:r>
              <a:rPr lang="ru-RU" dirty="0" smtClean="0"/>
              <a:t>Дочь бывшего крепостного, благодаря своим таланту и упорству преодолела все тернии, ставя перед собой целью не только получение высшего образования, но и ученой степени. </a:t>
            </a:r>
          </a:p>
          <a:p>
            <a:r>
              <a:rPr lang="ru-RU" dirty="0" smtClean="0"/>
              <a:t>В 1867 году </a:t>
            </a:r>
            <a:r>
              <a:rPr lang="ru-RU" dirty="0" err="1" smtClean="0"/>
              <a:t>Н.П.Суслова</a:t>
            </a:r>
            <a:r>
              <a:rPr lang="ru-RU" dirty="0" smtClean="0"/>
              <a:t> окончила </a:t>
            </a:r>
            <a:r>
              <a:rPr lang="ru-RU" dirty="0" err="1" smtClean="0"/>
              <a:t>Цюрихский</a:t>
            </a:r>
            <a:r>
              <a:rPr lang="ru-RU" dirty="0" smtClean="0"/>
              <a:t> университет и получила диплом врача. В том же году под руководством </a:t>
            </a:r>
            <a:r>
              <a:rPr lang="ru-RU" dirty="0" err="1" smtClean="0"/>
              <a:t>И.М.Сеченова</a:t>
            </a:r>
            <a:r>
              <a:rPr lang="ru-RU" dirty="0" smtClean="0"/>
              <a:t> защитила диссертацию по физиологии лимфатической системы и получила звание доктора медицины.</a:t>
            </a:r>
          </a:p>
          <a:p>
            <a:r>
              <a:rPr lang="ru-RU" dirty="0" smtClean="0"/>
              <a:t>Она снискала себе славу опытного , бескорыстного, гуманного специалиста, оказывающего медицинскую помощь всем нуждающимся, без различия сословий.</a:t>
            </a:r>
          </a:p>
          <a:p>
            <a:r>
              <a:rPr lang="ru-RU" dirty="0" smtClean="0"/>
              <a:t>С нее началась эпоха, наполнившая мир женщинами – врачами, настоящими профессионалами своего дела.</a:t>
            </a:r>
          </a:p>
          <a:p>
            <a:endParaRPr lang="ru-RU" dirty="0" smtClean="0"/>
          </a:p>
          <a:p>
            <a:r>
              <a:rPr lang="ru-RU" b="1" i="1" dirty="0" err="1" smtClean="0">
                <a:solidFill>
                  <a:schemeClr val="accent3">
                    <a:lumMod val="50000"/>
                  </a:schemeClr>
                </a:solidFill>
                <a:latin typeface="Times New Roman" pitchFamily="18" charset="0"/>
                <a:cs typeface="Times New Roman" pitchFamily="18" charset="0"/>
              </a:rPr>
              <a:t>Базанов</a:t>
            </a:r>
            <a:r>
              <a:rPr lang="ru-RU" b="1" i="1" dirty="0" smtClean="0">
                <a:solidFill>
                  <a:schemeClr val="accent3">
                    <a:lumMod val="50000"/>
                  </a:schemeClr>
                </a:solidFill>
                <a:latin typeface="Times New Roman" pitchFamily="18" charset="0"/>
                <a:cs typeface="Times New Roman" pitchFamily="18" charset="0"/>
              </a:rPr>
              <a:t> В.А. Надежда Суслова – первая русская женщина – врач./ В.А. </a:t>
            </a:r>
            <a:r>
              <a:rPr lang="ru-RU" b="1" i="1" dirty="0" err="1" smtClean="0">
                <a:solidFill>
                  <a:schemeClr val="accent3">
                    <a:lumMod val="50000"/>
                  </a:schemeClr>
                </a:solidFill>
                <a:latin typeface="Times New Roman" pitchFamily="18" charset="0"/>
                <a:cs typeface="Times New Roman" pitchFamily="18" charset="0"/>
              </a:rPr>
              <a:t>Базанов</a:t>
            </a:r>
            <a:r>
              <a:rPr lang="ru-RU" b="1" i="1" dirty="0" smtClean="0">
                <a:solidFill>
                  <a:schemeClr val="accent3">
                    <a:lumMod val="50000"/>
                  </a:schemeClr>
                </a:solidFill>
                <a:latin typeface="Times New Roman" pitchFamily="18" charset="0"/>
                <a:cs typeface="Times New Roman" pitchFamily="18" charset="0"/>
              </a:rPr>
              <a:t>.// Фельдшер и акушерка.-1963.-№9.-С.51-55.</a:t>
            </a:r>
            <a:endParaRPr lang="ru-RU" b="1" i="1" dirty="0">
              <a:solidFill>
                <a:schemeClr val="accent3">
                  <a:lumMod val="50000"/>
                </a:schemeClr>
              </a:solidFill>
              <a:latin typeface="Times New Roman" pitchFamily="18" charset="0"/>
              <a:cs typeface="Times New Roman" pitchFamily="18" charset="0"/>
            </a:endParaRPr>
          </a:p>
        </p:txBody>
      </p:sp>
      <p:sp>
        <p:nvSpPr>
          <p:cNvPr id="6" name="TextBox 5"/>
          <p:cNvSpPr txBox="1"/>
          <p:nvPr/>
        </p:nvSpPr>
        <p:spPr>
          <a:xfrm>
            <a:off x="35496" y="980728"/>
            <a:ext cx="4104009" cy="523220"/>
          </a:xfrm>
          <a:prstGeom prst="rect">
            <a:avLst/>
          </a:prstGeom>
          <a:solidFill>
            <a:schemeClr val="accent2">
              <a:lumMod val="60000"/>
              <a:lumOff val="40000"/>
            </a:schemeClr>
          </a:solidFill>
        </p:spPr>
        <p:txBody>
          <a:bodyPr wrap="none" rtlCol="0">
            <a:spAutoFit/>
          </a:bodyPr>
          <a:lstStyle/>
          <a:p>
            <a:r>
              <a:rPr lang="ru-RU" sz="1400" dirty="0">
                <a:solidFill>
                  <a:schemeClr val="accent3">
                    <a:lumMod val="50000"/>
                  </a:schemeClr>
                </a:solidFill>
              </a:rPr>
              <a:t>«Почтенный первенец нового женского мира</a:t>
            </a:r>
            <a:r>
              <a:rPr lang="ru-RU" sz="1400" dirty="0" smtClean="0">
                <a:solidFill>
                  <a:schemeClr val="accent3">
                    <a:lumMod val="50000"/>
                  </a:schemeClr>
                </a:solidFill>
              </a:rPr>
              <a:t>» </a:t>
            </a:r>
          </a:p>
          <a:p>
            <a:r>
              <a:rPr lang="ru-RU" sz="1400" dirty="0" smtClean="0">
                <a:solidFill>
                  <a:schemeClr val="accent3">
                    <a:lumMod val="50000"/>
                  </a:schemeClr>
                </a:solidFill>
              </a:rPr>
              <a:t>                                                   </a:t>
            </a:r>
            <a:r>
              <a:rPr lang="ru-RU" sz="1200" dirty="0" err="1" smtClean="0">
                <a:solidFill>
                  <a:schemeClr val="accent3">
                    <a:lumMod val="50000"/>
                  </a:schemeClr>
                </a:solidFill>
              </a:rPr>
              <a:t>Г.З.Елисеев</a:t>
            </a:r>
            <a:endParaRPr lang="ru-RU" sz="1200" dirty="0">
              <a:solidFill>
                <a:schemeClr val="accent3">
                  <a:lumMod val="50000"/>
                </a:schemeClr>
              </a:solidFill>
            </a:endParaRPr>
          </a:p>
        </p:txBody>
      </p:sp>
    </p:spTree>
    <p:extLst>
      <p:ext uri="{BB962C8B-B14F-4D97-AF65-F5344CB8AC3E}">
        <p14:creationId xmlns:p14="http://schemas.microsoft.com/office/powerpoint/2010/main" val="1557335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644008" y="0"/>
            <a:ext cx="4499993"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404664"/>
            <a:ext cx="3636085" cy="648072"/>
          </a:xfrm>
        </p:spPr>
        <p:txBody>
          <a:bodyPr/>
          <a:lstStyle/>
          <a:p>
            <a:r>
              <a:rPr lang="ru-RU" sz="1400" dirty="0" smtClean="0">
                <a:solidFill>
                  <a:schemeClr val="accent3">
                    <a:lumMod val="50000"/>
                  </a:schemeClr>
                </a:solidFill>
              </a:rPr>
              <a:t>ЮЛИЯ ПЕТРОВНА ВРЕВСКАЯ – одна из первых русских медсестер</a:t>
            </a:r>
            <a:endParaRPr lang="ru-RU" sz="1400" dirty="0">
              <a:solidFill>
                <a:schemeClr val="accent3">
                  <a:lumMod val="50000"/>
                </a:schemeClr>
              </a:solidFill>
            </a:endParaRPr>
          </a:p>
        </p:txBody>
      </p:sp>
      <p:pic>
        <p:nvPicPr>
          <p:cNvPr id="5" name="Объект 4"/>
          <p:cNvPicPr>
            <a:picLocks noGrp="1" noChangeAspect="1"/>
          </p:cNvPicPr>
          <p:nvPr>
            <p:ph idx="1"/>
          </p:nvPr>
        </p:nvPicPr>
        <p:blipFill rotWithShape="1">
          <a:blip r:embed="rId4">
            <a:extLst>
              <a:ext uri="{28A0092B-C50C-407E-A947-70E740481C1C}">
                <a14:useLocalDpi xmlns:a14="http://schemas.microsoft.com/office/drawing/2010/main" val="0"/>
              </a:ext>
            </a:extLst>
          </a:blip>
          <a:srcRect t="2525"/>
          <a:stretch/>
        </p:blipFill>
        <p:spPr>
          <a:xfrm>
            <a:off x="5004048" y="1196752"/>
            <a:ext cx="3411377" cy="5381906"/>
          </a:xfrm>
        </p:spPr>
      </p:pic>
      <p:sp>
        <p:nvSpPr>
          <p:cNvPr id="4" name="Текст 3"/>
          <p:cNvSpPr>
            <a:spLocks noGrp="1"/>
          </p:cNvSpPr>
          <p:nvPr>
            <p:ph type="body" sz="half" idx="2"/>
          </p:nvPr>
        </p:nvSpPr>
        <p:spPr>
          <a:xfrm>
            <a:off x="539552" y="1196752"/>
            <a:ext cx="4104456" cy="5256584"/>
          </a:xfrm>
        </p:spPr>
        <p:txBody>
          <a:bodyPr>
            <a:normAutofit lnSpcReduction="10000"/>
          </a:bodyPr>
          <a:lstStyle/>
          <a:p>
            <a:r>
              <a:rPr lang="ru-RU" dirty="0" smtClean="0"/>
              <a:t>Баронесса Юлия Петровна </a:t>
            </a:r>
            <a:r>
              <a:rPr lang="ru-RU" dirty="0" err="1" smtClean="0"/>
              <a:t>Вревская</a:t>
            </a:r>
            <a:r>
              <a:rPr lang="ru-RU" dirty="0" smtClean="0"/>
              <a:t>  (25.01.1838-24.01.1878) – сестра милосердия, одна из первых русских медсестер – участниц Русско-Турецкой войны, спасала жизни военных на передовой. Свою жизнь она окончила в окружении раненых подопечных.</a:t>
            </a:r>
          </a:p>
          <a:p>
            <a:r>
              <a:rPr lang="ru-RU" dirty="0" smtClean="0"/>
              <a:t>О ее смерти писал Виктор Гюго: « Русская роза сорвана на болгарской земле сыпным тифом».</a:t>
            </a:r>
          </a:p>
          <a:p>
            <a:r>
              <a:rPr lang="ru-RU" dirty="0" smtClean="0"/>
              <a:t>Иван Сергеевич Тургенев был дружен с ней и посвятил ей стихотворение в прозе «Памяти Ю.П. </a:t>
            </a:r>
            <a:r>
              <a:rPr lang="ru-RU" dirty="0" err="1" smtClean="0"/>
              <a:t>Вревской</a:t>
            </a:r>
            <a:r>
              <a:rPr lang="ru-RU" dirty="0" smtClean="0"/>
              <a:t>».Вот отрывок из него:</a:t>
            </a:r>
          </a:p>
          <a:p>
            <a:r>
              <a:rPr lang="ru-RU" dirty="0" smtClean="0"/>
              <a:t>«Нежное кроткое сердце…и такая сила, такая жажда жертвы! Помогать нуждающимся в помощи…она не ведала другого </a:t>
            </a:r>
            <a:r>
              <a:rPr lang="ru-RU" dirty="0" err="1" smtClean="0"/>
              <a:t>счастия</a:t>
            </a:r>
            <a:r>
              <a:rPr lang="ru-RU" dirty="0" smtClean="0"/>
              <a:t>…не ведала и не изведала. Всякое другое счастье прошло мимо. Но она с этим давно помирилась – и вся, пылая огнем неугасимой веры, отдалась на служение ближним».</a:t>
            </a:r>
          </a:p>
          <a:p>
            <a:endParaRPr lang="ru-RU" dirty="0"/>
          </a:p>
          <a:p>
            <a:r>
              <a:rPr lang="ru-RU" i="1" dirty="0" smtClean="0">
                <a:solidFill>
                  <a:schemeClr val="accent3">
                    <a:lumMod val="50000"/>
                  </a:schemeClr>
                </a:solidFill>
              </a:rPr>
              <a:t>Джуринская Л.Ф. Памяти Юлии </a:t>
            </a:r>
            <a:r>
              <a:rPr lang="ru-RU" i="1" dirty="0" err="1" smtClean="0">
                <a:solidFill>
                  <a:schemeClr val="accent3">
                    <a:lumMod val="50000"/>
                  </a:schemeClr>
                </a:solidFill>
              </a:rPr>
              <a:t>Вревской</a:t>
            </a:r>
            <a:r>
              <a:rPr lang="ru-RU" i="1" dirty="0" smtClean="0">
                <a:solidFill>
                  <a:schemeClr val="accent3">
                    <a:lumMod val="50000"/>
                  </a:schemeClr>
                </a:solidFill>
              </a:rPr>
              <a:t>./ </a:t>
            </a:r>
            <a:r>
              <a:rPr lang="ru-RU" i="1" dirty="0" err="1" smtClean="0">
                <a:solidFill>
                  <a:schemeClr val="accent3">
                    <a:lumMod val="50000"/>
                  </a:schemeClr>
                </a:solidFill>
              </a:rPr>
              <a:t>Л.Ф.Джуринская</a:t>
            </a:r>
            <a:r>
              <a:rPr lang="ru-RU" i="1" dirty="0" smtClean="0">
                <a:solidFill>
                  <a:schemeClr val="accent3">
                    <a:lumMod val="50000"/>
                  </a:schemeClr>
                </a:solidFill>
              </a:rPr>
              <a:t>.// Медицинская сестра-2003.-№2.-С.44-45</a:t>
            </a:r>
            <a:r>
              <a:rPr lang="ru-RU" dirty="0" smtClean="0">
                <a:solidFill>
                  <a:schemeClr val="accent3">
                    <a:lumMod val="50000"/>
                  </a:schemeClr>
                </a:solidFill>
              </a:rPr>
              <a:t>.</a:t>
            </a:r>
            <a:endParaRPr lang="ru-RU" dirty="0">
              <a:solidFill>
                <a:schemeClr val="accent3">
                  <a:lumMod val="50000"/>
                </a:schemeClr>
              </a:solidFill>
            </a:endParaRPr>
          </a:p>
        </p:txBody>
      </p:sp>
    </p:spTree>
    <p:extLst>
      <p:ext uri="{BB962C8B-B14F-4D97-AF65-F5344CB8AC3E}">
        <p14:creationId xmlns:p14="http://schemas.microsoft.com/office/powerpoint/2010/main" val="3923368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644008" y="3501008"/>
            <a:ext cx="4496485" cy="33569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076056" y="332656"/>
            <a:ext cx="3636085" cy="787151"/>
          </a:xfrm>
        </p:spPr>
        <p:txBody>
          <a:bodyPr/>
          <a:lstStyle/>
          <a:p>
            <a:r>
              <a:rPr lang="ru-RU" sz="1400" dirty="0" smtClean="0">
                <a:solidFill>
                  <a:schemeClr val="accent3">
                    <a:lumMod val="50000"/>
                  </a:schemeClr>
                </a:solidFill>
              </a:rPr>
              <a:t>ВЕРА ИГНАТЬЕВНА ГЕДРОЙЦ- ПЕРВАЯ В РОССИИ ЖЕНЩИНА -ХИРУРГ</a:t>
            </a:r>
            <a:endParaRPr lang="ru-RU" sz="1400" dirty="0">
              <a:solidFill>
                <a:schemeClr val="accent3">
                  <a:lumMod val="50000"/>
                </a:schemeClr>
              </a:solidFill>
            </a:endParaRPr>
          </a:p>
        </p:txBody>
      </p:sp>
      <p:pic>
        <p:nvPicPr>
          <p:cNvPr id="5" name="Объект 4"/>
          <p:cNvPicPr>
            <a:picLocks noGrp="1" noChangeAspect="1"/>
          </p:cNvPicPr>
          <p:nvPr>
            <p:ph idx="1"/>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148064" y="1196752"/>
            <a:ext cx="3168352" cy="4536504"/>
          </a:xfrm>
        </p:spPr>
      </p:pic>
      <p:sp>
        <p:nvSpPr>
          <p:cNvPr id="4" name="Текст 3"/>
          <p:cNvSpPr>
            <a:spLocks noGrp="1"/>
          </p:cNvSpPr>
          <p:nvPr>
            <p:ph type="body" sz="half" idx="2"/>
          </p:nvPr>
        </p:nvSpPr>
        <p:spPr>
          <a:xfrm>
            <a:off x="251520" y="476672"/>
            <a:ext cx="4536504" cy="5976664"/>
          </a:xfrm>
        </p:spPr>
        <p:txBody>
          <a:bodyPr>
            <a:normAutofit fontScale="92500"/>
          </a:bodyPr>
          <a:lstStyle/>
          <a:p>
            <a:r>
              <a:rPr lang="ru-RU" sz="1200" b="1" dirty="0" smtClean="0"/>
              <a:t>Имя первого хирурга – женщины Веры Игнатьевны Гедройц  (19.04.1870- 03.1932) связано и с </a:t>
            </a:r>
            <a:r>
              <a:rPr lang="ru-RU" sz="1200" b="1" dirty="0" err="1" smtClean="0"/>
              <a:t>Орловщиной</a:t>
            </a:r>
            <a:r>
              <a:rPr lang="ru-RU" sz="1200" b="1" dirty="0" smtClean="0"/>
              <a:t>. В </a:t>
            </a:r>
            <a:r>
              <a:rPr lang="ru-RU" sz="1200" b="1" dirty="0" err="1" smtClean="0"/>
              <a:t>с.Слободище</a:t>
            </a:r>
            <a:r>
              <a:rPr lang="ru-RU" sz="1200" b="1" dirty="0" smtClean="0"/>
              <a:t> Брянского уезда Орловской губернии находилось ее родовое поместье, где она проживала некоторое время.</a:t>
            </a:r>
          </a:p>
          <a:p>
            <a:r>
              <a:rPr lang="ru-RU" sz="1200" b="1" dirty="0" smtClean="0"/>
              <a:t>Женщины практически до конца 19 столетия (до 1897г.) были лишены возможности получить высшее образование в России, потому В.И. Гедройц окончила медицинский факультет в Швейцарии в 1896г. Затем, уже в Московском университете в 1912 г. она защитила диссертацию на степень доктора медицины, имея к этому времени большой опыт в хирургии.</a:t>
            </a:r>
          </a:p>
          <a:p>
            <a:r>
              <a:rPr lang="ru-RU" sz="1200" b="1" dirty="0" smtClean="0"/>
              <a:t>Центральное место в ее деятельности занимали вопросы хирургии щитовидной железы, диагностики и лечении рака, врожденных пороков развития, поджелудочной железы.</a:t>
            </a:r>
          </a:p>
          <a:p>
            <a:r>
              <a:rPr lang="ru-RU" sz="1200" b="1" dirty="0" smtClean="0"/>
              <a:t>Ее работы издавались во Франции и Германии, в том числе во Франции была издана ее диссертация.</a:t>
            </a:r>
          </a:p>
          <a:p>
            <a:r>
              <a:rPr lang="ru-RU" sz="1200" b="1" dirty="0" smtClean="0"/>
              <a:t>Оставаясь всегда истинным патриотом своей страны, она многое сделала для организации медицинской службы в сложное время русско-японской и первой мировой войны, затем после свершения Октябрьской революции. Была военным хирургом, имеет множество наград. </a:t>
            </a:r>
          </a:p>
          <a:p>
            <a:r>
              <a:rPr lang="ru-RU" sz="1200" b="1" dirty="0" smtClean="0"/>
              <a:t>Как ученого, ее отличали многогранность, большое разнообразие интересов, глубина исследований и неординарный стиль изложения мыслей.</a:t>
            </a:r>
          </a:p>
          <a:p>
            <a:r>
              <a:rPr lang="ru-RU" sz="1200" b="1" dirty="0" smtClean="0"/>
              <a:t>Незаурядность личности выражалась и в ее литературном творчестве, прозе, поэзии, детских сказках.</a:t>
            </a:r>
          </a:p>
          <a:p>
            <a:endParaRPr lang="ru-RU" sz="1200" dirty="0" smtClean="0"/>
          </a:p>
          <a:p>
            <a:r>
              <a:rPr lang="ru-RU" dirty="0" smtClean="0"/>
              <a:t> </a:t>
            </a:r>
            <a:r>
              <a:rPr lang="ru-RU" sz="1200" b="1" i="1" dirty="0" smtClean="0">
                <a:solidFill>
                  <a:schemeClr val="accent3">
                    <a:lumMod val="50000"/>
                  </a:schemeClr>
                </a:solidFill>
              </a:rPr>
              <a:t>Профессор Вера Игнатьевна Гедройц – первая в России женщина – хирург./ </a:t>
            </a:r>
            <a:r>
              <a:rPr lang="ru-RU" sz="1200" b="1" i="1" dirty="0" err="1" smtClean="0">
                <a:solidFill>
                  <a:schemeClr val="accent3">
                    <a:lumMod val="50000"/>
                  </a:schemeClr>
                </a:solidFill>
              </a:rPr>
              <a:t>Л.Г.Заверный</a:t>
            </a:r>
            <a:r>
              <a:rPr lang="ru-RU" sz="1200" b="1" i="1" dirty="0" smtClean="0">
                <a:solidFill>
                  <a:schemeClr val="accent3">
                    <a:lumMod val="50000"/>
                  </a:schemeClr>
                </a:solidFill>
              </a:rPr>
              <a:t>, </a:t>
            </a:r>
            <a:r>
              <a:rPr lang="ru-RU" sz="1200" b="1" i="1" dirty="0" err="1" smtClean="0">
                <a:solidFill>
                  <a:schemeClr val="accent3">
                    <a:lumMod val="50000"/>
                  </a:schemeClr>
                </a:solidFill>
              </a:rPr>
              <a:t>А.А.Войтенко</a:t>
            </a:r>
            <a:r>
              <a:rPr lang="ru-RU" sz="1200" b="1" i="1" dirty="0" smtClean="0">
                <a:solidFill>
                  <a:schemeClr val="accent3">
                    <a:lumMod val="50000"/>
                  </a:schemeClr>
                </a:solidFill>
              </a:rPr>
              <a:t>, С.И. </a:t>
            </a:r>
            <a:r>
              <a:rPr lang="ru-RU" sz="1200" b="1" i="1" dirty="0" err="1" smtClean="0">
                <a:solidFill>
                  <a:schemeClr val="accent3">
                    <a:lumMod val="50000"/>
                  </a:schemeClr>
                </a:solidFill>
              </a:rPr>
              <a:t>Пехенько</a:t>
            </a:r>
            <a:r>
              <a:rPr lang="ru-RU" sz="1200" b="1" i="1" dirty="0" smtClean="0">
                <a:solidFill>
                  <a:schemeClr val="accent3">
                    <a:lumMod val="50000"/>
                  </a:schemeClr>
                </a:solidFill>
              </a:rPr>
              <a:t>, </a:t>
            </a:r>
            <a:r>
              <a:rPr lang="ru-RU" sz="1200" b="1" i="1" dirty="0" err="1" smtClean="0">
                <a:solidFill>
                  <a:schemeClr val="accent3">
                    <a:lumMod val="50000"/>
                  </a:schemeClr>
                </a:solidFill>
              </a:rPr>
              <a:t>В.М.Мельник</a:t>
            </a:r>
            <a:r>
              <a:rPr lang="ru-RU" sz="1200" b="1" i="1" dirty="0" smtClean="0">
                <a:solidFill>
                  <a:schemeClr val="accent3">
                    <a:lumMod val="50000"/>
                  </a:schemeClr>
                </a:solidFill>
              </a:rPr>
              <a:t>.//Клиническая хирургия.-1988.-№5.-С.67-70.</a:t>
            </a:r>
            <a:endParaRPr lang="ru-RU" sz="1200" b="1" i="1" dirty="0">
              <a:solidFill>
                <a:schemeClr val="accent3">
                  <a:lumMod val="50000"/>
                </a:schemeClr>
              </a:solidFill>
            </a:endParaRPr>
          </a:p>
        </p:txBody>
      </p:sp>
    </p:spTree>
    <p:extLst>
      <p:ext uri="{BB962C8B-B14F-4D97-AF65-F5344CB8AC3E}">
        <p14:creationId xmlns:p14="http://schemas.microsoft.com/office/powerpoint/2010/main" val="3622398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3212976"/>
            <a:ext cx="4355976"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539552" y="476672"/>
            <a:ext cx="4104456" cy="898453"/>
          </a:xfrm>
        </p:spPr>
        <p:txBody>
          <a:bodyPr/>
          <a:lstStyle/>
          <a:p>
            <a:r>
              <a:rPr lang="ru-RU" sz="1400" dirty="0" smtClean="0">
                <a:solidFill>
                  <a:schemeClr val="accent3">
                    <a:lumMod val="50000"/>
                  </a:schemeClr>
                </a:solidFill>
                <a:latin typeface="Times New Roman" pitchFamily="18" charset="0"/>
                <a:cs typeface="Times New Roman" pitchFamily="18" charset="0"/>
              </a:rPr>
              <a:t>ЕРМОЛЬЕВА ЗИНАИДА ВИССАРИОНОВНА</a:t>
            </a:r>
            <a:br>
              <a:rPr lang="ru-RU" sz="1400" dirty="0" smtClean="0">
                <a:solidFill>
                  <a:schemeClr val="accent3">
                    <a:lumMod val="50000"/>
                  </a:schemeClr>
                </a:solidFill>
                <a:latin typeface="Times New Roman" pitchFamily="18" charset="0"/>
                <a:cs typeface="Times New Roman" pitchFamily="18" charset="0"/>
              </a:rPr>
            </a:br>
            <a:r>
              <a:rPr lang="ru-RU" sz="1400" dirty="0" smtClean="0">
                <a:solidFill>
                  <a:schemeClr val="accent2">
                    <a:lumMod val="75000"/>
                  </a:schemeClr>
                </a:solidFill>
                <a:latin typeface="Times New Roman" pitchFamily="18" charset="0"/>
                <a:cs typeface="Times New Roman" pitchFamily="18" charset="0"/>
              </a:rPr>
              <a:t>«ГОСПОЖА ПЕННИЦИЛЛИН»</a:t>
            </a:r>
            <a:endParaRPr lang="ru-RU" sz="14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528" y="1700808"/>
            <a:ext cx="4016375" cy="3550589"/>
          </a:xfrm>
        </p:spPr>
      </p:pic>
      <p:sp>
        <p:nvSpPr>
          <p:cNvPr id="6" name="Текст 5"/>
          <p:cNvSpPr>
            <a:spLocks noGrp="1"/>
          </p:cNvSpPr>
          <p:nvPr>
            <p:ph type="body" sz="half" idx="2"/>
          </p:nvPr>
        </p:nvSpPr>
        <p:spPr>
          <a:xfrm>
            <a:off x="4427984" y="260648"/>
            <a:ext cx="4536504" cy="6336704"/>
          </a:xfrm>
        </p:spPr>
        <p:txBody>
          <a:bodyPr>
            <a:normAutofit fontScale="92500"/>
          </a:bodyPr>
          <a:lstStyle/>
          <a:p>
            <a:r>
              <a:rPr lang="ru-RU" sz="1200" b="1" dirty="0" smtClean="0"/>
              <a:t>Зинаида Виссарионовна </a:t>
            </a:r>
            <a:r>
              <a:rPr lang="ru-RU" sz="1200" b="1" dirty="0" err="1" smtClean="0"/>
              <a:t>Ермольева</a:t>
            </a:r>
            <a:r>
              <a:rPr lang="ru-RU" sz="1200" b="1" dirty="0" smtClean="0"/>
              <a:t> (27.10.1898-02.12.1974) – выдающийся отечественный микробиолог, талантливый организатор здравоохранения, общественный деятель, педагог, создатель первого отечественного антибиотика и ученый, развивавший становление науки об антибиотиках, академик АМН СССР, заслуженный деятель РСФСР, лауреат Государственной премии СССР .</a:t>
            </a:r>
          </a:p>
          <a:p>
            <a:r>
              <a:rPr lang="ru-RU" sz="1200" b="1" dirty="0" smtClean="0"/>
              <a:t>Развитие микробиологии прочно связано с ее именем. Ее научные труды посвящены изучению холеры, иммунитета, антибиотиков и биологически активных веществ природного происхождения.</a:t>
            </a:r>
          </a:p>
          <a:p>
            <a:r>
              <a:rPr lang="ru-RU" sz="1200" b="1" dirty="0" smtClean="0"/>
              <a:t>Создав первый антибиотик в стране, она приняла и активное участие в организации его промышленного производства. Стала основателем и редактором журнала «Антибиотики».</a:t>
            </a:r>
          </a:p>
          <a:p>
            <a:r>
              <a:rPr lang="ru-RU" sz="1200" b="1" dirty="0" smtClean="0"/>
              <a:t>Во время Великой Отечественной войны выполняла свой врачебный долг в осажденном Сталинграде.</a:t>
            </a:r>
          </a:p>
          <a:p>
            <a:r>
              <a:rPr lang="ru-RU" sz="1200" b="1" dirty="0" smtClean="0"/>
              <a:t>Ставила на себе опасные для жизни эксперименты ради победы над холерой. Разработала против нее новые методы диагностики и фагопрофилактики, за что была награждена Государственной премией СССР. Занималась большой профилактической работой на фронте.</a:t>
            </a:r>
          </a:p>
          <a:p>
            <a:r>
              <a:rPr lang="ru-RU" sz="1200" b="1" dirty="0" smtClean="0"/>
              <a:t>В 1960г. возглавила коллектив ученых, которым удалось впервые получить противовирусный препарат интерферон.</a:t>
            </a:r>
          </a:p>
          <a:p>
            <a:r>
              <a:rPr lang="ru-RU" sz="1200" b="1" dirty="0" smtClean="0"/>
              <a:t>Под ее руководством подготовлено и защищено180 диссертаций, в том числе 34 докторские.</a:t>
            </a:r>
          </a:p>
          <a:p>
            <a:r>
              <a:rPr lang="ru-RU" sz="1200" b="1" dirty="0" smtClean="0"/>
              <a:t>Весь ее жизненный путь – самоотдача  профессии ради жизни и здоровья других. </a:t>
            </a:r>
          </a:p>
          <a:p>
            <a:endParaRPr lang="ru-RU" sz="1200" dirty="0" smtClean="0"/>
          </a:p>
          <a:p>
            <a:r>
              <a:rPr lang="ru-RU" dirty="0" smtClean="0"/>
              <a:t> </a:t>
            </a:r>
            <a:r>
              <a:rPr lang="ru-RU" sz="1200" b="1" i="1" dirty="0" smtClean="0">
                <a:solidFill>
                  <a:schemeClr val="accent3">
                    <a:lumMod val="50000"/>
                  </a:schemeClr>
                </a:solidFill>
              </a:rPr>
              <a:t>Кнопов М.Ш. Зинаида Виссарионовна </a:t>
            </a:r>
            <a:r>
              <a:rPr lang="ru-RU" sz="1200" b="1" i="1" dirty="0" err="1" smtClean="0">
                <a:solidFill>
                  <a:schemeClr val="accent3">
                    <a:lumMod val="50000"/>
                  </a:schemeClr>
                </a:solidFill>
              </a:rPr>
              <a:t>Ермольева</a:t>
            </a:r>
            <a:r>
              <a:rPr lang="ru-RU" sz="1200" b="1" i="1" dirty="0" smtClean="0">
                <a:solidFill>
                  <a:schemeClr val="accent3">
                    <a:lumMod val="50000"/>
                  </a:schemeClr>
                </a:solidFill>
              </a:rPr>
              <a:t> – создатель первого отечественного антибиотика./ </a:t>
            </a:r>
            <a:r>
              <a:rPr lang="ru-RU" sz="1200" b="1" i="1" dirty="0" err="1" smtClean="0">
                <a:solidFill>
                  <a:schemeClr val="accent3">
                    <a:lumMod val="50000"/>
                  </a:schemeClr>
                </a:solidFill>
              </a:rPr>
              <a:t>М.Ш.Кнопов</a:t>
            </a:r>
            <a:r>
              <a:rPr lang="ru-RU" sz="1200" b="1" i="1" dirty="0" smtClean="0">
                <a:solidFill>
                  <a:schemeClr val="accent3">
                    <a:lumMod val="50000"/>
                  </a:schemeClr>
                </a:solidFill>
              </a:rPr>
              <a:t>, </a:t>
            </a:r>
            <a:r>
              <a:rPr lang="ru-RU" sz="1200" b="1" i="1" dirty="0" err="1" smtClean="0">
                <a:solidFill>
                  <a:schemeClr val="accent3">
                    <a:lumMod val="50000"/>
                  </a:schemeClr>
                </a:solidFill>
              </a:rPr>
              <a:t>А.В.Кляксов</a:t>
            </a:r>
            <a:r>
              <a:rPr lang="ru-RU" sz="1200" b="1" i="1" dirty="0" smtClean="0">
                <a:solidFill>
                  <a:schemeClr val="accent3">
                    <a:lumMod val="50000"/>
                  </a:schemeClr>
                </a:solidFill>
              </a:rPr>
              <a:t>.// Гематология и трансфузиология.-2007.-№4.-С.52-54.</a:t>
            </a:r>
          </a:p>
          <a:p>
            <a:endParaRPr lang="ru-RU" sz="1200" b="1" i="1" dirty="0">
              <a:solidFill>
                <a:schemeClr val="accent3">
                  <a:lumMod val="50000"/>
                </a:schemeClr>
              </a:solidFill>
            </a:endParaRPr>
          </a:p>
          <a:p>
            <a:endParaRPr lang="ru-RU" dirty="0"/>
          </a:p>
        </p:txBody>
      </p:sp>
    </p:spTree>
    <p:extLst>
      <p:ext uri="{BB962C8B-B14F-4D97-AF65-F5344CB8AC3E}">
        <p14:creationId xmlns:p14="http://schemas.microsoft.com/office/powerpoint/2010/main" val="2065785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7180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0" y="116632"/>
            <a:ext cx="4176464" cy="1114477"/>
          </a:xfrm>
        </p:spPr>
        <p:txBody>
          <a:bodyPr/>
          <a:lstStyle/>
          <a:p>
            <a:r>
              <a:rPr lang="ru-RU" sz="1600" dirty="0" smtClean="0">
                <a:solidFill>
                  <a:schemeClr val="accent3">
                    <a:lumMod val="50000"/>
                  </a:schemeClr>
                </a:solidFill>
              </a:rPr>
              <a:t>Бехтерева Наталья Петровна </a:t>
            </a:r>
            <a:r>
              <a:rPr lang="ru-RU" sz="1200" dirty="0" smtClean="0">
                <a:solidFill>
                  <a:schemeClr val="accent3">
                    <a:lumMod val="50000"/>
                  </a:schemeClr>
                </a:solidFill>
              </a:rPr>
              <a:t>(07.07.1924-22.06.2008)- </a:t>
            </a:r>
            <a:r>
              <a:rPr lang="ru-RU" sz="1600" dirty="0" smtClean="0">
                <a:solidFill>
                  <a:schemeClr val="accent3">
                    <a:lumMod val="50000"/>
                  </a:schemeClr>
                </a:solidFill>
              </a:rPr>
              <a:t>крупный ученый-исследователь мозга человека</a:t>
            </a:r>
            <a:endParaRPr lang="ru-RU" sz="1600" dirty="0">
              <a:solidFill>
                <a:schemeClr val="accent3">
                  <a:lumMod val="50000"/>
                </a:schemeClr>
              </a:solidFill>
            </a:endParaRP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836712"/>
            <a:ext cx="3816424" cy="4464496"/>
          </a:xfrm>
        </p:spPr>
      </p:pic>
      <p:sp>
        <p:nvSpPr>
          <p:cNvPr id="4" name="Текст 3"/>
          <p:cNvSpPr>
            <a:spLocks noGrp="1"/>
          </p:cNvSpPr>
          <p:nvPr>
            <p:ph type="body" sz="half" idx="2"/>
          </p:nvPr>
        </p:nvSpPr>
        <p:spPr>
          <a:xfrm>
            <a:off x="4718050" y="1484784"/>
            <a:ext cx="4174430" cy="5040560"/>
          </a:xfrm>
        </p:spPr>
        <p:txBody>
          <a:bodyPr>
            <a:normAutofit fontScale="92500" lnSpcReduction="20000"/>
          </a:bodyPr>
          <a:lstStyle/>
          <a:p>
            <a:r>
              <a:rPr lang="ru-RU" dirty="0" smtClean="0"/>
              <a:t>Ее имя присвоено Институту мозга человека РАН(2009). В ее честь названа одна из планет. Она создала целую научную школу, в которую вошли талантливые ученые и врачи нашей страны, такие как </a:t>
            </a:r>
            <a:r>
              <a:rPr lang="ru-RU" dirty="0" err="1" smtClean="0"/>
              <a:t>П.В.Бундзен</a:t>
            </a:r>
            <a:r>
              <a:rPr lang="ru-RU" dirty="0" smtClean="0"/>
              <a:t>, </a:t>
            </a:r>
            <a:r>
              <a:rPr lang="ru-RU" dirty="0" err="1" smtClean="0"/>
              <a:t>В.А.Ключарёв</a:t>
            </a:r>
            <a:r>
              <a:rPr lang="ru-RU" dirty="0" smtClean="0"/>
              <a:t>. Наталье Петровне Бехтеревой принадлежит ряд открытий, касающихся деятельности головного мозга. Под ее руководством возникла стереотаксическая неврология, как новое направление в неврологии и нейрохирургии.</a:t>
            </a:r>
          </a:p>
          <a:p>
            <a:r>
              <a:rPr lang="ru-RU" dirty="0" smtClean="0"/>
              <a:t>Академик АМН СССР (впоследствии РАМН),доктор наук, профессор. В 1990-2008гг. Научный руководитель Института мозга человека РАН. Вице- президент Международного союза физиологических наук( 1974- 1980); Вице-президент Международной организации по психофизиологии ( 1982-1994);Главный редактор академических журналов «Физиология человека»  (1975-1987) и  </a:t>
            </a:r>
            <a:r>
              <a:rPr lang="en-US" dirty="0" smtClean="0"/>
              <a:t>«International Journal of Psychophysiology» (1984—1994).</a:t>
            </a:r>
            <a:r>
              <a:rPr lang="ru-RU" dirty="0" smtClean="0"/>
              <a:t> </a:t>
            </a:r>
          </a:p>
          <a:p>
            <a:r>
              <a:rPr lang="ru-RU" dirty="0" smtClean="0"/>
              <a:t>Она пережила блокаду Ленинграда и прочие тяготы судьбы, прошла долгий жизненный путь, получила мировое признание как ученый, открыв совершенно новые горизонты для развития будущей науки и новых открытий в исследованиях мозга человека. </a:t>
            </a:r>
          </a:p>
          <a:p>
            <a:endParaRPr lang="ru-RU" dirty="0" smtClean="0"/>
          </a:p>
          <a:p>
            <a:r>
              <a:rPr lang="ru-RU" sz="1300" b="1" dirty="0" smtClean="0">
                <a:solidFill>
                  <a:schemeClr val="accent3">
                    <a:lumMod val="50000"/>
                  </a:schemeClr>
                </a:solidFill>
              </a:rPr>
              <a:t>Памяти академика </a:t>
            </a:r>
            <a:r>
              <a:rPr lang="ru-RU" sz="1300" b="1" dirty="0" err="1" smtClean="0">
                <a:solidFill>
                  <a:schemeClr val="accent3">
                    <a:lumMod val="50000"/>
                  </a:schemeClr>
                </a:solidFill>
              </a:rPr>
              <a:t>Н.П.Бехтеревой</a:t>
            </a:r>
            <a:r>
              <a:rPr lang="ru-RU" sz="1300" b="1" dirty="0" smtClean="0">
                <a:solidFill>
                  <a:schemeClr val="accent3">
                    <a:lumMod val="50000"/>
                  </a:schemeClr>
                </a:solidFill>
              </a:rPr>
              <a:t> // Врач.-2008.-№7.-С.80.</a:t>
            </a:r>
          </a:p>
        </p:txBody>
      </p:sp>
    </p:spTree>
    <p:extLst>
      <p:ext uri="{BB962C8B-B14F-4D97-AF65-F5344CB8AC3E}">
        <p14:creationId xmlns:p14="http://schemas.microsoft.com/office/powerpoint/2010/main" val="77819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427985" y="3717032"/>
            <a:ext cx="4716016" cy="31409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404664"/>
            <a:ext cx="3636085" cy="1258493"/>
          </a:xfrm>
        </p:spPr>
        <p:txBody>
          <a:bodyPr/>
          <a:lstStyle/>
          <a:p>
            <a:r>
              <a:rPr lang="ru-RU" sz="1400" dirty="0" smtClean="0">
                <a:solidFill>
                  <a:schemeClr val="accent3">
                    <a:lumMod val="50000"/>
                  </a:schemeClr>
                </a:solidFill>
              </a:rPr>
              <a:t>ЕЛЕНА АЛИМОВНА ДАМИР-крупный ученый с </a:t>
            </a:r>
            <a:r>
              <a:rPr lang="ru-RU" sz="1400" dirty="0">
                <a:solidFill>
                  <a:schemeClr val="accent3">
                    <a:lumMod val="50000"/>
                  </a:schemeClr>
                </a:solidFill>
              </a:rPr>
              <a:t>большим международным авторитетом, </a:t>
            </a:r>
            <a:r>
              <a:rPr lang="ru-RU" sz="1400" dirty="0" smtClean="0">
                <a:solidFill>
                  <a:schemeClr val="accent3">
                    <a:lumMod val="50000"/>
                  </a:schemeClr>
                </a:solidFill>
              </a:rPr>
              <a:t>создатель анестезиологической школы  в СССР.</a:t>
            </a:r>
            <a:endParaRPr lang="ru-RU" sz="1400" dirty="0">
              <a:solidFill>
                <a:schemeClr val="accent3">
                  <a:lumMod val="50000"/>
                </a:schemeClr>
              </a:solidFill>
            </a:endParaRPr>
          </a:p>
        </p:txBody>
      </p:sp>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67064" y="731838"/>
            <a:ext cx="3670696" cy="4894262"/>
          </a:xfrm>
        </p:spPr>
      </p:pic>
      <p:sp>
        <p:nvSpPr>
          <p:cNvPr id="4" name="Текст 3"/>
          <p:cNvSpPr>
            <a:spLocks noGrp="1"/>
          </p:cNvSpPr>
          <p:nvPr>
            <p:ph type="body" sz="half" idx="2"/>
          </p:nvPr>
        </p:nvSpPr>
        <p:spPr>
          <a:xfrm>
            <a:off x="251521" y="1772816"/>
            <a:ext cx="4176464" cy="4536504"/>
          </a:xfrm>
        </p:spPr>
        <p:txBody>
          <a:bodyPr>
            <a:normAutofit fontScale="92500" lnSpcReduction="10000"/>
          </a:bodyPr>
          <a:lstStyle/>
          <a:p>
            <a:endParaRPr lang="ru-RU" dirty="0" smtClean="0"/>
          </a:p>
          <a:p>
            <a:r>
              <a:rPr lang="ru-RU" dirty="0" smtClean="0"/>
              <a:t>Е.А. Дамир (1928-2011)– профессор, доктор медицинских наук, организатор отечественной науки.</a:t>
            </a:r>
          </a:p>
          <a:p>
            <a:r>
              <a:rPr lang="ru-RU" dirty="0" smtClean="0"/>
              <a:t>Создатель «</a:t>
            </a:r>
            <a:r>
              <a:rPr lang="ru-RU" dirty="0" err="1" smtClean="0"/>
              <a:t>дамировской</a:t>
            </a:r>
            <a:r>
              <a:rPr lang="ru-RU" dirty="0" smtClean="0"/>
              <a:t>» анестезиологической научной школы. </a:t>
            </a:r>
          </a:p>
          <a:p>
            <a:r>
              <a:rPr lang="ru-RU" dirty="0" smtClean="0"/>
              <a:t>Возглавляла более 40 лет одну из первых кафедр анестезиологии в нашей стране. </a:t>
            </a:r>
          </a:p>
          <a:p>
            <a:r>
              <a:rPr lang="ru-RU" dirty="0" smtClean="0"/>
              <a:t>Автор более 210 научных работ, в том числе учебных пособий, руководств.</a:t>
            </a:r>
            <a:endParaRPr lang="ru-RU" dirty="0"/>
          </a:p>
          <a:p>
            <a:r>
              <a:rPr lang="ru-RU" dirty="0" smtClean="0"/>
              <a:t>Подготовила более 60 кандидатов  и 7 докторов наук.</a:t>
            </a:r>
          </a:p>
          <a:p>
            <a:r>
              <a:rPr lang="ru-RU" dirty="0" smtClean="0"/>
              <a:t>Была председателем Президиума Всероссийского научного общества.</a:t>
            </a:r>
          </a:p>
          <a:p>
            <a:r>
              <a:rPr lang="ru-RU" dirty="0" smtClean="0"/>
              <a:t>Имеет большой авторитет в международной научной среде. Почетный член научных обществ многих европейских стран.</a:t>
            </a:r>
          </a:p>
          <a:p>
            <a:endParaRPr lang="ru-RU" dirty="0"/>
          </a:p>
          <a:p>
            <a:r>
              <a:rPr lang="ru-RU" i="1" dirty="0" smtClean="0">
                <a:solidFill>
                  <a:schemeClr val="accent3">
                    <a:lumMod val="50000"/>
                  </a:schemeClr>
                </a:solidFill>
              </a:rPr>
              <a:t>Заслуженный деятель науки РФ, профессор Елена </a:t>
            </a:r>
            <a:r>
              <a:rPr lang="ru-RU" i="1" dirty="0" err="1" smtClean="0">
                <a:solidFill>
                  <a:schemeClr val="accent3">
                    <a:lumMod val="50000"/>
                  </a:schemeClr>
                </a:solidFill>
              </a:rPr>
              <a:t>Алимовна</a:t>
            </a:r>
            <a:r>
              <a:rPr lang="ru-RU" i="1" dirty="0" smtClean="0">
                <a:solidFill>
                  <a:schemeClr val="accent3">
                    <a:lumMod val="50000"/>
                  </a:schemeClr>
                </a:solidFill>
              </a:rPr>
              <a:t> Дамир. // Общая реаниматология.-2008.-№4.-С.100.</a:t>
            </a:r>
            <a:endParaRPr lang="ru-RU" i="1" dirty="0">
              <a:solidFill>
                <a:schemeClr val="accent3">
                  <a:lumMod val="50000"/>
                </a:schemeClr>
              </a:solidFill>
            </a:endParaRPr>
          </a:p>
        </p:txBody>
      </p:sp>
    </p:spTree>
    <p:extLst>
      <p:ext uri="{BB962C8B-B14F-4D97-AF65-F5344CB8AC3E}">
        <p14:creationId xmlns:p14="http://schemas.microsoft.com/office/powerpoint/2010/main" val="9239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omplektovanie\Desktop\Новая папка\8 марта женщины - врачи\b61d95231528d6b51d56cd692d7e01de.jpe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004048" y="3212976"/>
            <a:ext cx="4150111" cy="34767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35696" y="116632"/>
            <a:ext cx="5184576" cy="1071166"/>
          </a:xfrm>
        </p:spPr>
        <p:txBody>
          <a:bodyPr/>
          <a:lstStyle/>
          <a:p>
            <a:r>
              <a:rPr lang="ru-RU" sz="1600" dirty="0" smtClean="0">
                <a:solidFill>
                  <a:schemeClr val="accent3">
                    <a:lumMod val="50000"/>
                  </a:schemeClr>
                </a:solidFill>
              </a:rPr>
              <a:t>КРУГЛАЯ ЗИНАИДА ИОСИФОВНА-основатель педиатрической службы и детской больницы в Орловской области</a:t>
            </a:r>
            <a:endParaRPr lang="ru-RU" sz="1600" dirty="0">
              <a:solidFill>
                <a:schemeClr val="accent3">
                  <a:lumMod val="50000"/>
                </a:schemeClr>
              </a:solidFill>
            </a:endParaRPr>
          </a:p>
        </p:txBody>
      </p:sp>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96136" y="1268760"/>
            <a:ext cx="2880320" cy="4176464"/>
          </a:xfrm>
        </p:spPr>
      </p:pic>
      <p:sp>
        <p:nvSpPr>
          <p:cNvPr id="4" name="Текст 3"/>
          <p:cNvSpPr>
            <a:spLocks noGrp="1"/>
          </p:cNvSpPr>
          <p:nvPr>
            <p:ph type="body" sz="half" idx="2"/>
          </p:nvPr>
        </p:nvSpPr>
        <p:spPr>
          <a:xfrm>
            <a:off x="179512" y="1268760"/>
            <a:ext cx="4968552" cy="5420989"/>
          </a:xfrm>
        </p:spPr>
        <p:txBody>
          <a:bodyPr>
            <a:normAutofit/>
          </a:bodyPr>
          <a:lstStyle/>
          <a:p>
            <a:r>
              <a:rPr lang="ru-RU" sz="1200" b="1" dirty="0" smtClean="0">
                <a:solidFill>
                  <a:schemeClr val="tx2">
                    <a:lumMod val="50000"/>
                  </a:schemeClr>
                </a:solidFill>
              </a:rPr>
              <a:t>Имя Зинаиды Иосифовны Круглой ( 08.03.1920-02.11.2008) занимает важное место в истории здравоохранения Орловской области. Она заслуженный врач РСФСР, талантливый организатор здравоохранения и общественный деятель. </a:t>
            </a:r>
          </a:p>
          <a:p>
            <a:r>
              <a:rPr lang="ru-RU" sz="1200" b="1" dirty="0" smtClean="0">
                <a:solidFill>
                  <a:schemeClr val="tx2">
                    <a:lumMod val="50000"/>
                  </a:schemeClr>
                </a:solidFill>
              </a:rPr>
              <a:t>С ней связан новый этап детского здравоохранения Орла. Сразу после освобождения города от фашистских оккупантов, Зинаида Иосифовна была назначена главным врачом городской детской больницы. Эта больница стала делом ее жизни, ее детищем на 43 года, до июня 1986года.</a:t>
            </a:r>
          </a:p>
          <a:p>
            <a:r>
              <a:rPr lang="ru-RU" sz="1200" b="1" dirty="0" smtClean="0">
                <a:solidFill>
                  <a:schemeClr val="tx2">
                    <a:lumMod val="50000"/>
                  </a:schemeClr>
                </a:solidFill>
              </a:rPr>
              <a:t>Благодаря успешному руководству З.И. Круглой городская детская больница была многократно отмечена наградами Министерства здравоохранения  и ЦК профсоюза медработников, признавалась одной из лучших больниц Российской Федерации.</a:t>
            </a:r>
          </a:p>
          <a:p>
            <a:r>
              <a:rPr lang="ru-RU" sz="1200" b="1" dirty="0" smtClean="0">
                <a:solidFill>
                  <a:schemeClr val="tx2">
                    <a:lumMod val="50000"/>
                  </a:schemeClr>
                </a:solidFill>
              </a:rPr>
              <a:t>Благодаря ее усилиям было выстроено и сдано в эксплуатацию новое здание больницы, обновлялось оснащение, внедрялись в практику передовые научные разработки, проводились конференции, увеличивался коечный фонд , расширялся  и совершенствовался штат медицинских работников, больница была базой для специализации врачей-интернов. </a:t>
            </a:r>
          </a:p>
          <a:p>
            <a:r>
              <a:rPr lang="ru-RU" sz="1200" b="1" dirty="0" smtClean="0"/>
              <a:t>С 2013 года Детская больница носит имя З.И. Круглой в знак глубокой признательности за весомый вклад в дело здравоохранения области.</a:t>
            </a:r>
          </a:p>
          <a:p>
            <a:r>
              <a:rPr lang="ru-RU" i="1" dirty="0" smtClean="0">
                <a:solidFill>
                  <a:schemeClr val="accent3">
                    <a:lumMod val="50000"/>
                  </a:schemeClr>
                </a:solidFill>
              </a:rPr>
              <a:t>Медведев А.И. Круглая Зинаида Иосифовна. Жизнь, посвященная </a:t>
            </a:r>
            <a:r>
              <a:rPr lang="ru-RU" i="1" dirty="0">
                <a:solidFill>
                  <a:schemeClr val="accent3">
                    <a:lumMod val="50000"/>
                  </a:schemeClr>
                </a:solidFill>
              </a:rPr>
              <a:t>детям./</a:t>
            </a:r>
            <a:r>
              <a:rPr lang="ru-RU" i="1" dirty="0" err="1">
                <a:solidFill>
                  <a:schemeClr val="accent3">
                    <a:lumMod val="50000"/>
                  </a:schemeClr>
                </a:solidFill>
              </a:rPr>
              <a:t>А.И.Медведев</a:t>
            </a:r>
            <a:r>
              <a:rPr lang="ru-RU" i="1" dirty="0">
                <a:solidFill>
                  <a:schemeClr val="accent3">
                    <a:lumMod val="50000"/>
                  </a:schemeClr>
                </a:solidFill>
              </a:rPr>
              <a:t>, </a:t>
            </a:r>
            <a:r>
              <a:rPr lang="ru-RU" i="1" dirty="0" err="1">
                <a:solidFill>
                  <a:schemeClr val="accent3">
                    <a:lumMod val="50000"/>
                  </a:schemeClr>
                </a:solidFill>
              </a:rPr>
              <a:t>П.И.Гуров</a:t>
            </a:r>
            <a:r>
              <a:rPr lang="ru-RU" i="1" dirty="0" smtClean="0">
                <a:solidFill>
                  <a:schemeClr val="accent3">
                    <a:lumMod val="50000"/>
                  </a:schemeClr>
                </a:solidFill>
              </a:rPr>
              <a:t>.-Орел, 2016.-172с. </a:t>
            </a:r>
            <a:endParaRPr lang="ru-RU" i="1" dirty="0">
              <a:solidFill>
                <a:schemeClr val="accent3">
                  <a:lumMod val="50000"/>
                </a:schemeClr>
              </a:solidFill>
            </a:endParaRPr>
          </a:p>
        </p:txBody>
      </p:sp>
      <p:sp>
        <p:nvSpPr>
          <p:cNvPr id="3" name="TextBox 2"/>
          <p:cNvSpPr txBox="1"/>
          <p:nvPr/>
        </p:nvSpPr>
        <p:spPr>
          <a:xfrm>
            <a:off x="3059832" y="6428967"/>
            <a:ext cx="5977919" cy="261610"/>
          </a:xfrm>
          <a:prstGeom prst="rect">
            <a:avLst/>
          </a:prstGeom>
          <a:noFill/>
        </p:spPr>
        <p:txBody>
          <a:bodyPr wrap="none" rtlCol="0">
            <a:spAutoFit/>
          </a:bodyPr>
          <a:lstStyle/>
          <a:p>
            <a:r>
              <a:rPr lang="ru-RU" sz="1100" dirty="0" smtClean="0"/>
              <a:t>Материал подготовлен главным библиотекарем  отдела научной информации </a:t>
            </a:r>
            <a:r>
              <a:rPr lang="ru-RU" sz="1100" dirty="0" err="1" smtClean="0"/>
              <a:t>Кучук</a:t>
            </a:r>
            <a:r>
              <a:rPr lang="ru-RU" sz="1100" dirty="0" smtClean="0"/>
              <a:t> Е.А.</a:t>
            </a:r>
            <a:endParaRPr lang="ru-RU" sz="1100" dirty="0"/>
          </a:p>
        </p:txBody>
      </p:sp>
    </p:spTree>
    <p:extLst>
      <p:ext uri="{BB962C8B-B14F-4D97-AF65-F5344CB8AC3E}">
        <p14:creationId xmlns:p14="http://schemas.microsoft.com/office/powerpoint/2010/main" val="1834258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975</TotalTime>
  <Words>1312</Words>
  <Application>Microsoft Office PowerPoint</Application>
  <PresentationFormat>Экран (4:3)</PresentationFormat>
  <Paragraphs>68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Воздушный поток</vt:lpstr>
      <vt:lpstr>Выдающимся женщинам – медикам  посвящается…</vt:lpstr>
      <vt:lpstr>СУСЛОВА НАДЕЖДА ПРОКОФЬЕВНА- первая русская женщина – врач  </vt:lpstr>
      <vt:lpstr>ЮЛИЯ ПЕТРОВНА ВРЕВСКАЯ – одна из первых русских медсестер</vt:lpstr>
      <vt:lpstr>ВЕРА ИГНАТЬЕВНА ГЕДРОЙЦ- ПЕРВАЯ В РОССИИ ЖЕНЩИНА -ХИРУРГ</vt:lpstr>
      <vt:lpstr>ЕРМОЛЬЕВА ЗИНАИДА ВИССАРИОНОВНА «ГОСПОЖА ПЕННИЦИЛЛИН»</vt:lpstr>
      <vt:lpstr>Бехтерева Наталья Петровна (07.07.1924-22.06.2008)- крупный ученый-исследователь мозга человека</vt:lpstr>
      <vt:lpstr>ЕЛЕНА АЛИМОВНА ДАМИР-крупный ученый с большим международным авторитетом, создатель анестезиологической школы  в СССР.</vt:lpstr>
      <vt:lpstr>КРУГЛАЯ ЗИНАИДА ИОСИФОВНА-основатель педиатрической службы и детской больницы в Орловской области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Komplektovanie</dc:creator>
  <cp:lastModifiedBy>Komplektovanie</cp:lastModifiedBy>
  <cp:revision>78</cp:revision>
  <dcterms:created xsi:type="dcterms:W3CDTF">2023-03-02T07:31:25Z</dcterms:created>
  <dcterms:modified xsi:type="dcterms:W3CDTF">2024-03-26T09:25:36Z</dcterms:modified>
</cp:coreProperties>
</file>