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57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1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8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3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0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7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4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2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B7A3-7A1A-4898-9B3C-FF9EEE275FA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1CF9-C03A-47AB-956B-16965EB6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6400800" cy="1080120"/>
          </a:xfrm>
        </p:spPr>
        <p:txBody>
          <a:bodyPr>
            <a:normAutofit/>
          </a:bodyPr>
          <a:lstStyle/>
          <a:p>
            <a:pPr algn="l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ДЕПАРТАМЕНТ ЗДРАВООХРАНЕНИЯ ОРЛОВСКОЙ ОБЛАСТИ</a:t>
            </a:r>
          </a:p>
          <a:p>
            <a:pPr algn="l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БЮДЖЕТНОЕ УЧРЕЖДЕНИЕ ОРЛОВСКОЙ ОБЛАСТИ </a:t>
            </a:r>
          </a:p>
          <a:p>
            <a:pPr algn="l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«ОРЛОВСКАЯ НАУЧНАЯ МЕДИЦИНСКАЯ БИБЛИОТЕКА»</a:t>
            </a:r>
          </a:p>
          <a:p>
            <a:pPr algn="l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Централизованная библиотечная система</a:t>
            </a:r>
          </a:p>
          <a:p>
            <a:pPr algn="l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Россия, 302027, г. Орел, ул. Приборостроительная, д. 42, тел./факс (4862) 41-01-33; 41-01-34; 41-00-04</a:t>
            </a:r>
          </a:p>
          <a:p>
            <a:endParaRPr lang="ru-RU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7956376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Komplektovanie\Desktop\U1NY8UWU6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3457"/>
            <a:ext cx="8064896" cy="44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14747"/>
            <a:ext cx="1146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Орел, 2024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136904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Всемирный день больного ежегодно отмечается 11 февраля. Он посвящен, прежде всего, самим пациентам, но также и людям, </a:t>
            </a:r>
            <a:r>
              <a:rPr lang="ru-RU" dirty="0" smtClean="0">
                <a:solidFill>
                  <a:schemeClr val="tx2"/>
                </a:solidFill>
              </a:rPr>
              <a:t>которые борются </a:t>
            </a:r>
            <a:r>
              <a:rPr lang="ru-RU" dirty="0">
                <a:solidFill>
                  <a:schemeClr val="tx2"/>
                </a:solidFill>
              </a:rPr>
              <a:t>за их жизнь и здоровье. Это врачи, медицинские сестры, медицинский персонал, волонтеры-медики, члены общественных организаций, </a:t>
            </a:r>
            <a:r>
              <a:rPr lang="ru-RU" dirty="0" smtClean="0">
                <a:solidFill>
                  <a:schemeClr val="tx2"/>
                </a:solidFill>
              </a:rPr>
              <a:t>те, кто  обеспечивает </a:t>
            </a:r>
            <a:r>
              <a:rPr lang="ru-RU" dirty="0">
                <a:solidFill>
                  <a:schemeClr val="tx2"/>
                </a:solidFill>
              </a:rPr>
              <a:t>уход за больными.</a:t>
            </a:r>
          </a:p>
          <a:p>
            <a:r>
              <a:rPr lang="ru-RU" dirty="0">
                <a:solidFill>
                  <a:schemeClr val="tx2"/>
                </a:solidFill>
              </a:rPr>
              <a:t>Всемирный день больного – это возможность сконцентрировать общественное внимание на проблемах людей, страдающих от различных заболеваний. В программу этого дня медики и общественные организации включают просветительские и благотворительные мероприятия, привлекают внимание к таким понятиям как милосердие, забота о ближнем, осознание ценности здоровья.</a:t>
            </a:r>
          </a:p>
          <a:p>
            <a:r>
              <a:rPr lang="ru-RU" dirty="0">
                <a:solidFill>
                  <a:schemeClr val="tx2"/>
                </a:solidFill>
              </a:rPr>
              <a:t>Этот день призывает каждого человека задуматься, что возможно кто-то из окружающих людей нуждается в помощи.</a:t>
            </a:r>
          </a:p>
          <a:p>
            <a:r>
              <a:rPr lang="ru-RU" dirty="0">
                <a:solidFill>
                  <a:schemeClr val="tx2"/>
                </a:solidFill>
              </a:rPr>
              <a:t> Не медлите – по возможности навестите больного, проявите внимание и сочувствие, окажите поддержку.  А также не забывайте, как важно заботиться и о собственном здоровье.</a:t>
            </a:r>
          </a:p>
          <a:p>
            <a:r>
              <a:rPr lang="ru-RU" dirty="0">
                <a:solidFill>
                  <a:schemeClr val="tx2"/>
                </a:solidFill>
              </a:rPr>
              <a:t>Орловская медицинская библиотека предлагает подборку литературы на тему «Всемирный день больного».</a:t>
            </a:r>
          </a:p>
        </p:txBody>
      </p:sp>
    </p:spTree>
    <p:extLst>
      <p:ext uri="{BB962C8B-B14F-4D97-AF65-F5344CB8AC3E}">
        <p14:creationId xmlns:p14="http://schemas.microsoft.com/office/powerpoint/2010/main" val="3215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528392" cy="106771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Особенности работы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пациентских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 некоммерческих организаций/ Ю.А.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Жулев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Я.В.Власов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М.В.Чураков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 и др.-Самара, 2021.-102с.</a:t>
            </a:r>
            <a:endParaRPr lang="ru-RU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4742" r="5552" b="3371"/>
          <a:stretch/>
        </p:blipFill>
        <p:spPr>
          <a:xfrm>
            <a:off x="4716016" y="1268760"/>
            <a:ext cx="3638222" cy="489654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199" y="2348880"/>
            <a:ext cx="3914073" cy="41044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Сборник подготовлен в рамках проекта «НКО пациентов – ресурс общества и государства», который реализует Всероссийский союз общественных объединений пациентов с использованием гранта Президента Российской Федерации на развитие гражданского общества, предоставленного Фондом президентских грантов.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 издании представлена характеристика </a:t>
            </a:r>
            <a:r>
              <a:rPr lang="ru-RU" dirty="0" err="1" smtClean="0">
                <a:solidFill>
                  <a:schemeClr val="tx2"/>
                </a:solidFill>
              </a:rPr>
              <a:t>пациентских</a:t>
            </a:r>
            <a:r>
              <a:rPr lang="ru-RU" dirty="0" smtClean="0">
                <a:solidFill>
                  <a:schemeClr val="tx2"/>
                </a:solidFill>
              </a:rPr>
              <a:t> НКО: масштабы и формы работы, организация взаимодействия с партнерами, описаны технологии взаимодействия с властью и пациентами.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Данный сборник может оказать помощь при подготовке сотрудников и волонтеров НКО.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Издание предназначено широкому кругу читателей.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7807458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Некоммерческие общественные организации на защите интересов больного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96752"/>
            <a:ext cx="3008313" cy="144016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Технологии работы общественных совещательных структур при региональных органах здравоохранения: общественный контроль, социальное партнерство/Под ред. С.Ю. Сергеевой, И.В.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Цикорина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.-М., 2020.-145с.</a:t>
            </a:r>
            <a:endParaRPr lang="ru-RU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3062" r="8241" b="2868"/>
          <a:stretch/>
        </p:blipFill>
        <p:spPr>
          <a:xfrm>
            <a:off x="4355976" y="1412776"/>
            <a:ext cx="3680161" cy="468958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2780928"/>
            <a:ext cx="3610744" cy="334523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Представленные материалы освещают место и роль общественных советов в общественно- государственном управлении России. В них содержатся технологии работы и общественного контроля общественных советов по защите прав пациентов, действующих при органах здравоохранения в регионах РФ.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Материалы предназначены для членов общественных советов, действующих при органах здравоохранения, а также для всех организаторов общественных совещательных структур и общественно-государственного взаимодействия.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20688"/>
            <a:ext cx="7632848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tx2"/>
                </a:solidFill>
              </a:rPr>
              <a:t>Некоммерческие общественные организации на защите интересов больного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312368" cy="123405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Носачев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, Г.Н. Эффективное общение и предупреждение конфликтов в системе «врач-пациент»: научно-практическое пособие/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Г.Н.Носачев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.-М.: ФОРУМ:ИНФРА-М, 2018.-104с.</a:t>
            </a:r>
            <a:endParaRPr lang="ru-RU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2203" r="8240" b="3230"/>
          <a:stretch/>
        </p:blipFill>
        <p:spPr>
          <a:xfrm>
            <a:off x="4499992" y="1052736"/>
            <a:ext cx="3530067" cy="505435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322712" cy="37052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пособии рассматриваются психологические вопросы болезни ( стресс как ответ на болезнь, внутренняя картина болезни), система взаимоотношений «врач- пациент». Даются советы по эффективности проведения беседы с пациентом, умению слушать и говорить, формированию принятия решения к лечению и обследованию, по разрешению и предупреждению конфликтов.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Важными моментами являются правильное построение общения и снятие чувства тревожности у пациента.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Пособие предназначено для врачей общемедицинской сети, студентов медицинских вузов, ординаторов, аспирантов, специалистов поликлинической службы.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332656"/>
            <a:ext cx="6192688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</a:t>
            </a:r>
            <a:r>
              <a:rPr lang="ru-RU" sz="1600" dirty="0" smtClean="0">
                <a:solidFill>
                  <a:schemeClr val="tx2"/>
                </a:solidFill>
              </a:rPr>
              <a:t>Врач и пациент- эффективное взаимодействие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559" y="836712"/>
            <a:ext cx="4016425" cy="13995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2"/>
                </a:solidFill>
              </a:rPr>
              <a:t>Вопросы паллиативной помощи в деятельности специалиста сестринского дела: учебник/</a:t>
            </a:r>
            <a:r>
              <a:rPr lang="en-US" sz="1400" b="0" dirty="0" smtClean="0">
                <a:solidFill>
                  <a:schemeClr val="tx2"/>
                </a:solidFill>
              </a:rPr>
              <a:t>[</a:t>
            </a:r>
            <a:r>
              <a:rPr lang="ru-RU" sz="1400" b="0" dirty="0" smtClean="0">
                <a:solidFill>
                  <a:schemeClr val="tx2"/>
                </a:solidFill>
              </a:rPr>
              <a:t>Двойников С.И. и </a:t>
            </a:r>
            <a:r>
              <a:rPr lang="ru-RU" sz="1400" b="0" dirty="0" err="1" smtClean="0">
                <a:solidFill>
                  <a:schemeClr val="tx2"/>
                </a:solidFill>
              </a:rPr>
              <a:t>др</a:t>
            </a:r>
            <a:r>
              <a:rPr lang="en-US" sz="1400" b="0" dirty="0" smtClean="0">
                <a:solidFill>
                  <a:schemeClr val="tx2"/>
                </a:solidFill>
              </a:rPr>
              <a:t>]</a:t>
            </a:r>
            <a:r>
              <a:rPr lang="ru-RU" sz="1400" b="0" dirty="0" smtClean="0">
                <a:solidFill>
                  <a:schemeClr val="tx2"/>
                </a:solidFill>
              </a:rPr>
              <a:t>; под </a:t>
            </a:r>
            <a:r>
              <a:rPr lang="ru-RU" sz="1400" b="0" dirty="0" err="1" smtClean="0">
                <a:solidFill>
                  <a:schemeClr val="tx2"/>
                </a:solidFill>
              </a:rPr>
              <a:t>ред.С.И.Двойникова</a:t>
            </a:r>
            <a:r>
              <a:rPr lang="ru-RU" sz="1400" b="0" dirty="0" smtClean="0">
                <a:solidFill>
                  <a:schemeClr val="tx2"/>
                </a:solidFill>
              </a:rPr>
              <a:t>.-М.: ГЭОТАР-Медиа, 2021.-336с.</a:t>
            </a:r>
            <a:endParaRPr lang="ru-RU" sz="1400" b="0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4209" r="7770" b="4970"/>
          <a:stretch/>
        </p:blipFill>
        <p:spPr>
          <a:xfrm>
            <a:off x="5175279" y="980728"/>
            <a:ext cx="3600400" cy="48764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0808" y="2420888"/>
            <a:ext cx="4551232" cy="363326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учебнике обобщен опыт ведущих специалистов в области паллиативной медицины.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Содержание учебника соответствует требованиям дополнительной профессиональной образовательной программы усовершенствования по циклу «Вопросы паллиативной помощи в деятельности сестринского дела», разработанной в соответствии с нормативными правовыми документами, регламентирующими Порядок оказания паллиативной помощи взрослым пациентам и Порядок организации и осуществления образовательной деятельности по дополнительным профессиональным программам.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Рекомендован в качестве основной учебной литературы в системе дополнительного профессионального образования по циклу тематического усовершенствования.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54142"/>
            <a:ext cx="17785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Уход за больными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008313" cy="116205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Конев , Ю.В. Особенности работы медицинского персонала с пациентами пожилого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возраста.-М.:»Медицинский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 проект», 2005.-55с.</a:t>
            </a:r>
            <a:endParaRPr lang="ru-RU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485" r="7359" b="3772"/>
          <a:stretch/>
        </p:blipFill>
        <p:spPr>
          <a:xfrm>
            <a:off x="4788024" y="1196752"/>
            <a:ext cx="3528392" cy="45365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2492896"/>
            <a:ext cx="3600400" cy="381642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Демографическая ситуация современного общества такова, что неотъемлемой ее часть становится все большее увеличение людей пожилого возраста.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Представленное издание рассматривает различные вопросы в работе медицинских сестер с больными пожилого и старческого возрастов. Основное внимание уделяется вопросам ухода , в том числе на дому за тяжелобольными пациентами старшего возраста.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536921"/>
            <a:ext cx="17785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Уход за больными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268760"/>
            <a:ext cx="3672408" cy="86409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Квасенко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 А.В. Психология больного/А.В.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Квасенко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, Ю.Г. Зубарев.-Л.: «Медицина», 1980.-184с.</a:t>
            </a:r>
            <a:endParaRPr lang="ru-RU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1512" r="15507" b="4725"/>
          <a:stretch/>
        </p:blipFill>
        <p:spPr>
          <a:xfrm>
            <a:off x="5004048" y="1340768"/>
            <a:ext cx="3100630" cy="462394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2420888"/>
            <a:ext cx="4104456" cy="38884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книге освещены теоретические и практические аспекты психологии соматического больного. Постоянно возрастающие возможности медикаментозного, хирургического и физического методов лечения диктуют необходимость дальнейшего совершенствования всестороннего клинического обследования больного, умения своевременно и правильно оценить динамику его отношения к заболеванию. Обосновывается целесообразность дополнения соматического диагноза психологическим. Даны рекомендации по коррекции типов </a:t>
            </a:r>
            <a:r>
              <a:rPr lang="ru-RU" dirty="0" err="1" smtClean="0">
                <a:solidFill>
                  <a:schemeClr val="tx2"/>
                </a:solidFill>
              </a:rPr>
              <a:t>соматонозогнозий</a:t>
            </a:r>
            <a:r>
              <a:rPr lang="ru-RU" dirty="0" smtClean="0">
                <a:solidFill>
                  <a:schemeClr val="tx2"/>
                </a:solidFill>
              </a:rPr>
              <a:t> посредством психологического воздействия и психотерапии.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Книга рассчитана на широкий круг врачей – лечебников и организаторов здравоохранения.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548680"/>
            <a:ext cx="576138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Психологическая помощь людям с различными заболеваниями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410839"/>
            <a:ext cx="5530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Материал подготовлен главным библиотекарем отдела научной информации </a:t>
            </a:r>
            <a:r>
              <a:rPr lang="ru-RU" sz="1100" dirty="0" err="1" smtClean="0"/>
              <a:t>Кучук</a:t>
            </a:r>
            <a:r>
              <a:rPr lang="ru-RU" sz="1100" dirty="0" smtClean="0"/>
              <a:t> Е.А.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559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823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Особенности работы пациентских некоммерческих организаций/ Ю.А. Жулев, Я.В.Власов, М.В.Чураков и др.-Самара, 2021.-102с.</vt:lpstr>
      <vt:lpstr>Технологии работы общественных совещательных структур при региональных органах здравоохранения: общественный контроль, социальное партнерство/Под ред. С.Ю. Сергеевой, И.В. Цикорина.-М., 2020.-145с.</vt:lpstr>
      <vt:lpstr>Носачев, Г.Н. Эффективное общение и предупреждение конфликтов в системе «врач-пациент»: научно-практическое пособие/Г.Н.Носачев.-М.: ФОРУМ:ИНФРА-М, 2018.-104с.</vt:lpstr>
      <vt:lpstr>Вопросы паллиативной помощи в деятельности специалиста сестринского дела: учебник/[Двойников С.И. и др]; под ред.С.И.Двойникова.-М.: ГЭОТАР-Медиа, 2021.-336с.</vt:lpstr>
      <vt:lpstr>Конев , Ю.В. Особенности работы медицинского персонала с пациентами пожилого возраста.-М.:»Медицинский проект», 2005.-55с.</vt:lpstr>
      <vt:lpstr>Квасенко А.В. Психология больного/А.В. Квасенко, Ю.Г. Зубарев.-Л.: «Медицина», 1980.-184с.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37</cp:revision>
  <dcterms:created xsi:type="dcterms:W3CDTF">2024-02-01T06:51:15Z</dcterms:created>
  <dcterms:modified xsi:type="dcterms:W3CDTF">2024-02-05T12:42:34Z</dcterms:modified>
</cp:coreProperties>
</file>