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71" r:id="rId6"/>
    <p:sldId id="272" r:id="rId7"/>
    <p:sldId id="275" r:id="rId8"/>
    <p:sldId id="263" r:id="rId9"/>
    <p:sldId id="264" r:id="rId10"/>
    <p:sldId id="266" r:id="rId11"/>
    <p:sldId id="26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98BB-4D52-497F-B062-AEEB8DE475AE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F952-C95D-4B51-8838-69584E9F5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1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98BB-4D52-497F-B062-AEEB8DE475AE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F952-C95D-4B51-8838-69584E9F5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98BB-4D52-497F-B062-AEEB8DE475AE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F952-C95D-4B51-8838-69584E9F5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8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98BB-4D52-497F-B062-AEEB8DE475AE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F952-C95D-4B51-8838-69584E9F5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1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98BB-4D52-497F-B062-AEEB8DE475AE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F952-C95D-4B51-8838-69584E9F5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0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98BB-4D52-497F-B062-AEEB8DE475AE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F952-C95D-4B51-8838-69584E9F5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85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98BB-4D52-497F-B062-AEEB8DE475AE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F952-C95D-4B51-8838-69584E9F5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98BB-4D52-497F-B062-AEEB8DE475AE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F952-C95D-4B51-8838-69584E9F5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57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98BB-4D52-497F-B062-AEEB8DE475AE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F952-C95D-4B51-8838-69584E9F5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9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98BB-4D52-497F-B062-AEEB8DE475AE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F952-C95D-4B51-8838-69584E9F5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58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98BB-4D52-497F-B062-AEEB8DE475AE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F952-C95D-4B51-8838-69584E9F5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23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F98BB-4D52-497F-B062-AEEB8DE475AE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9F952-C95D-4B51-8838-69584E9F5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924944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ВСЕМИРНЫЙ ДЕНЬ БОРЬБЫ С ИНСУЛЬТОМ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29 ОКТЯБРЯ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48680"/>
            <a:ext cx="6400800" cy="1752600"/>
          </a:xfrm>
        </p:spPr>
        <p:txBody>
          <a:bodyPr>
            <a:norm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ДЕПАРТАМЕНТ ЗДРАВООХРАНЕНИЯ ОРЛОВСКОЙ ОБЛАСТИ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БЮДЖЕТНОЕ УЧРЕЖДЕНИЕ ОРЛОВСКОЙ ОБЛАСТИ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«ОРЛОВСКАЯ НАУЧНАЯ МЕДИЦИНСКАЯ БИБЛИОТЕКА»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Централизованная библиотечная система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Россия, 302027, г. Орел, ул. Приборостроительная, д. 42, тел./факс (4862) 41-01-33; 41-01-34; 41-00-04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6093296"/>
            <a:ext cx="908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Орел, 2023</a:t>
            </a:r>
            <a:endParaRPr lang="ru-RU" sz="1200" b="1" dirty="0"/>
          </a:p>
        </p:txBody>
      </p:sp>
      <p:pic>
        <p:nvPicPr>
          <p:cNvPr id="2050" name="Picture 2" descr="C:\Users\Komplektovanie\Desktop\заставка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672"/>
            <a:ext cx="64087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accent1"/>
                </a:solidFill>
              </a:rPr>
              <a:t/>
            </a:r>
            <a:br>
              <a:rPr lang="ru-RU" sz="1800" dirty="0" smtClean="0">
                <a:solidFill>
                  <a:schemeClr val="accent1"/>
                </a:solidFill>
              </a:rPr>
            </a:br>
            <a:r>
              <a:rPr lang="ru-RU" sz="1800" b="1" dirty="0" smtClean="0">
                <a:solidFill>
                  <a:schemeClr val="accent1"/>
                </a:solidFill>
              </a:rPr>
              <a:t>ПЕРВИЧНАЯ ПРОФИЛАКТИКА ИНСУЛЬТА</a:t>
            </a:r>
            <a:br>
              <a:rPr lang="ru-RU" sz="1800" b="1" dirty="0" smtClean="0">
                <a:solidFill>
                  <a:schemeClr val="accent1"/>
                </a:solidFill>
              </a:rPr>
            </a:br>
            <a:r>
              <a:rPr lang="ru-RU" sz="1800" b="1" dirty="0">
                <a:solidFill>
                  <a:schemeClr val="accent1"/>
                </a:solidFill>
              </a:rPr>
              <a:t/>
            </a:r>
            <a:br>
              <a:rPr lang="ru-RU" sz="1800" b="1" dirty="0">
                <a:solidFill>
                  <a:schemeClr val="accent1"/>
                </a:solidFill>
              </a:rPr>
            </a:br>
            <a:r>
              <a:rPr lang="ru-RU" sz="1800" dirty="0">
                <a:solidFill>
                  <a:schemeClr val="accent1"/>
                </a:solidFill>
              </a:rPr>
              <a:t>Эффективность мер профилактики чрезвычайно высока: коррекция факторов риска инсульта позволяет снизить вероятность заболевания на 90%.</a:t>
            </a:r>
            <a:br>
              <a:rPr lang="ru-RU" sz="1800" dirty="0">
                <a:solidFill>
                  <a:schemeClr val="accent1"/>
                </a:solidFill>
              </a:rPr>
            </a:b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8748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7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/>
                </a:solidFill>
              </a:rPr>
              <a:t>АРТЕРИАЛЬНОЕ ДАВЛЕНИЕ - ЭТО ВАЖНО!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46"/>
          <a:stretch/>
        </p:blipFill>
        <p:spPr>
          <a:xfrm>
            <a:off x="174861" y="1268760"/>
            <a:ext cx="3571513" cy="4968552"/>
          </a:xfr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23" y="1268760"/>
            <a:ext cx="523416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2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/>
                </a:solidFill>
              </a:rPr>
              <a:t>СПИСОК РЕКОМЕНДУЕМОЙ  ЛИТЕРАТУРЫ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1. Виноградов О.И. Первичная профилактика сердечно-сосудистых заболеваний: инфаркта миокарда, инсульта, сердечно-сосудистой смерти/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О.И.Виноградов,Е.Д.Карташева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.-М.: ИД Третьяков, 2021.-205с.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2. Инсульт: современные технологии диагностики и лечения: руководство для врачей/ под ред. М.А.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Пирадова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М.М.Танашян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, М.Ю.Максимовой.-3-е изд.,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доп.и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перераб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.-М.: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МЕДпресс-информ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, 2018.-360с.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3.  Инсульт // Неотложная помощь в работе медицинской сестры: учебное пособие/ И.Е.Бабушкин,В.К.Карманов.-Москва: ГЭОТАР-Медиа, 2022.-с.212-1218.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4. Острое нарушение мозгового кровообращения ( ишемический инсульт и транзиторная ишемическая атака у взрослых)//Тактика ведения пациента в терапии: практическое руководство/ под ред. А.И.Мартынова.-Москва: ГЭОТАР-Медиа, 2023.-с.169-177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Дутова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Т.И. Генетический паспорт как основа первичной и вторичной профилактики инфаркта мозга у лиц молодого возраста/ Т.И.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Дутова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И.Н.Банин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Н.А.Ермоленко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// Лечащий врач.-2023.-№7/8.-С.45-51.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6.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Дутова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Т.И. Прогнозирование и профилактика ишемического инсульта у лиц молодого возраста в зависимости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отгенетического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полиморфизма с использованием приложения для смартфонов/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Т.И.Дутова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// Лечащий врач.-2023.-№9.-С.89-96.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7. Журавлев Ю.И. Современный подход к организации ухода за пациентами с ОНМК на основе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полипараметрического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анализа проблем пациента/Ю.И. Журавлев,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Г.И.Гиенко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Е.В.Пальчук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// Сестринское дело.-2023.-№4.-С.24-26.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ИСТОРИЯ И ПРИЧИНЫ ПОЯВЛЕНИЯ ДНЯ БОРЬБЫ С ИНСУЛЬТОМ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ru-RU" sz="1400" dirty="0" smtClean="0"/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Ежегодно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29 октября во всем мире отмечается Всемирный день борьбы с инсультом (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World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Stroke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Day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). В 2023 году он проходит под лозунгом «За жизнь, свободную от инсульта». Этот день 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был установлен Всемирной организацией по борьбе с инсультом (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World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Stroke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Organization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, WSO) в 2006 году, с целью призыва к срочным активным действиям во всемирной борьбе против этого заболевания. 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Ранее, в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2004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году Всемирной организацией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здравоохранения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инсульт был объявлен глобальной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эпидемией, а в 2006-м была создана Всемирная организация по борьбе с инсультом, которая и учредила этот День. Сегодня в организацию входят более 3,5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тысяч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индивидуальных членов и более 60 организаций из 85 стран. Это ученые, научные организации и общества по борьбе с инсультом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С 24 по 30 октября проходит неделя контроля артериального давления ( приуроченная к Всемирному дню борьбы с инсультом). Ее целью является повышение числа лиц, контролирующих свое артериальное давление.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Октябрь – месяц профилактики инсульта, его слоган – «Вместе остановим инсульт!».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Согласно общемировой статистике , ежегодная смертность от инсульта составляет 5,5 млн. человек. Это вторая причина после инфаркта по количеству смертей. К тому же существует такая глобальная тенденция, как постарение населения в мире. В связи с этим особую медицинскую, социальную и экономическую значимость приобретает профилактика этих заболеваний. Именно этой цели посвящены мероприятия, ежегодно приуроченные к месяцу профилактики инсульта в октябре и ко Дню борьбы с инсультом- 29 октября.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916832"/>
            <a:ext cx="1872208" cy="504056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ВИДЫ ИНСУЛЬТА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564904"/>
            <a:ext cx="4248472" cy="3816424"/>
          </a:xfrm>
          <a:ln>
            <a:solidFill>
              <a:schemeClr val="accent2"/>
            </a:solidFill>
          </a:ln>
        </p:spPr>
        <p:txBody>
          <a:bodyPr>
            <a:normAutofit fontScale="92500" lnSpcReduction="20000"/>
          </a:bodyPr>
          <a:lstStyle/>
          <a:p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Ишемический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инсульт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( инфаркт мозга) происходит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 результате закупорки церебральных сосудов тромбом, когда к участку головного мозга постепенно поступает все меньше крови.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Чаще возникает у лиц старше 60 лет. Может быть обусловлен недостаточностью кровоснабжения определенного участка головного мозга.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Геморрагический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инсульт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( кровоизлияние в мозг) развивается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 результате разрыва сосуда и кровоизлияния в ткани головного мозга, в результате чего кровоснабжение его участка резко прекращается.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Возникает чаще в возрасте 45-60 лет. Причиной может быть гипертонический криз ( в 80-85% случаев), как правило, в период  сильного эмоционального или физического напряжения.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Субарахноидальное кровоизлияние.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Наиболее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часто возникает в возрасте 30-60 лет на фоне психофизической нагрузки. Может произойти спонтанно в результате разрыва артериальной аневризмы ( от 50-до 85% случаев).</a:t>
            </a:r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2564904"/>
            <a:ext cx="4176464" cy="374441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ИШЕМИЧЕСКИЕ ПОРАЖЕНИЯ МОЗГА – 70- 85%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КРОВОИЗЛИЯНИЯ В МОЗГ-20-25%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НЕТРАВМАТИЧЕСКИЕ СУБАРАХНОИДАЛЬНЫЕ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КРОВОИЗЛИЯНИЯ -5%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РАННЯЯ, В ПЕРИОД 30 ДНЕЙ, ЛЕТАЛЬНОСТЬ ПОСЛЕ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ИНСУЛЬТА СОСТАВЛЯЕТ 35%.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14547"/>
            <a:ext cx="8352928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Инсульт ( от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лат.insulto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- скачу, впрыгиваю) – состояние, обусловленное острым нарушением мозгового кровообращения, характеризующееся внезапным исчезновением или нарушением мозговых функций в течение более 24 часов или приводящее в ближайшее время к летальному исходу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404664"/>
            <a:ext cx="3600400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ЧТО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ТАКОЕ ИНСУЛЬТ?</a:t>
            </a:r>
          </a:p>
        </p:txBody>
      </p:sp>
    </p:spTree>
    <p:extLst>
      <p:ext uri="{BB962C8B-B14F-4D97-AF65-F5344CB8AC3E}">
        <p14:creationId xmlns:p14="http://schemas.microsoft.com/office/powerpoint/2010/main" val="17750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688632" cy="576064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       ФАКТОРЫ РИСКА И ПРИЧИНЫ ЗАБОЛЕВАНИЯ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44008" y="1340768"/>
            <a:ext cx="4104456" cy="50405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sz="1600" dirty="0" smtClean="0"/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Длительное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психоэмоциональное напряжение или острый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стресс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Переутомление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Курение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Злоупотребление алкогольными напитками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Употребление наркотиков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Ожирение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Неправильное питание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Низкий уровень физической активности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Переохлаждение или перегрев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Непривычные климатические условия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Частый прием лекарств, который плохо сказывается на состоянии крови и сосудов.</a:t>
            </a: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259632" y="1556792"/>
            <a:ext cx="3008313" cy="4497363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ru-RU" sz="16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600" u="sng" dirty="0" smtClean="0">
                <a:solidFill>
                  <a:schemeClr val="accent1">
                    <a:lumMod val="75000"/>
                  </a:schemeClr>
                </a:solidFill>
              </a:rPr>
              <a:t>Уже имеющиеся заболевания</a:t>
            </a: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Атеросклероз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Артериальная гипертензия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Заболевания сердца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Сахарный диабет</a:t>
            </a:r>
          </a:p>
          <a:p>
            <a:pPr algn="ctr">
              <a:lnSpc>
                <a:spcPct val="150000"/>
              </a:lnSpc>
            </a:pP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Асимптомный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стеноз сонных артерий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СИМПТОМЫ ИНСУЛЬТА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sz="1700" b="1" dirty="0">
                <a:solidFill>
                  <a:schemeClr val="accent2">
                    <a:lumMod val="75000"/>
                  </a:schemeClr>
                </a:solidFill>
              </a:rPr>
              <a:t>Инсульт приводит к различным повреждениям головного мозга, зависящим от локализации поражения и </a:t>
            </a:r>
            <a:r>
              <a:rPr lang="ru-RU" sz="1700" b="1" dirty="0" err="1">
                <a:solidFill>
                  <a:schemeClr val="accent2">
                    <a:lumMod val="75000"/>
                  </a:schemeClr>
                </a:solidFill>
              </a:rPr>
              <a:t>патанатомического</a:t>
            </a: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</a:rPr>
              <a:t> типа нарушения мозгового </a:t>
            </a: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</a:rPr>
              <a:t>кровообращения, в следствии чего наблюдаются:</a:t>
            </a:r>
          </a:p>
          <a:p>
            <a:endParaRPr lang="ru-RU" sz="17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нарушения движений в конечностях</a:t>
            </a:r>
            <a:r>
              <a:rPr lang="ru-RU" sz="1700" i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от ограничений (парезов) до полного паралича. При локализации очага справа страдают левые конечности, при левостороннем поражении формируется правый гемипарез, в ряде случаев могут прекратиться движения во всех конечностях (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тетрапарез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или двойной гемипарез);</a:t>
            </a: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нарушения чувствительности с одной или обеих сторон;</a:t>
            </a: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нарушения речи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(дизартрии – плохая артикуляция; афазии – невозможность произносить и понимать слова, писать и читать);</a:t>
            </a: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атаксии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(нарушения координации движений, «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промахивания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», шаткость, нарушения равновесия, тремор);</a:t>
            </a: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нарушения зрения: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от слепоты до двоения в глазах и пареза взора;</a:t>
            </a: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нарушения слуха и головокружение;</a:t>
            </a: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нарушение психических функций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(сознание, мышление, внимание, память, воля, поведение);</a:t>
            </a: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парез мягкого неба и глотки, нарушения глотания;</a:t>
            </a: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нарушения мочеиспускания и дефекации;</a:t>
            </a: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угнетение дыхания и сосудистого тонуса;</a:t>
            </a: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повышение внутричерепного давления;</a:t>
            </a: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пациенты жалуются на головные боли, рвоту, икоту, зевание, боли в плече;</a:t>
            </a:r>
          </a:p>
          <a:p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сознание постепенно угнетается до комы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Причинами смерти могут быть отек мозга, пневмония, сердечная недостаточность, повторный инсульт. В тяжелых случаях может развиться «синдром запертого человека»: пациент находится в сознании, но не может двигаться, глотать и говорить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plektovanie\Desktop\2d0a9c53f3671c17ae4102d3e404762d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3327" r="1219" b="3911"/>
          <a:stretch/>
        </p:blipFill>
        <p:spPr bwMode="auto">
          <a:xfrm>
            <a:off x="755576" y="764704"/>
            <a:ext cx="7488832" cy="49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48872" cy="1008112"/>
          </a:xfrm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/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Признаки инсульта</a:t>
            </a:r>
            <a:r>
              <a:rPr lang="ru-RU" sz="2800" b="1" dirty="0">
                <a:solidFill>
                  <a:schemeClr val="accent1"/>
                </a:solidFill>
              </a:rPr>
              <a:t/>
            </a:r>
            <a:br>
              <a:rPr lang="ru-RU" sz="2800" b="1" dirty="0">
                <a:solidFill>
                  <a:schemeClr val="accent1"/>
                </a:solidFill>
              </a:rPr>
            </a:br>
            <a:r>
              <a:rPr lang="ru-RU" sz="1800" dirty="0">
                <a:solidFill>
                  <a:schemeClr val="accent1"/>
                </a:solidFill>
              </a:rPr>
              <a:t>Попросите больного, если это возможно, выполнить следующие действия:</a:t>
            </a:r>
            <a:r>
              <a:rPr lang="ru-RU" sz="2800" dirty="0">
                <a:solidFill>
                  <a:schemeClr val="accent1"/>
                </a:solidFill>
              </a:rPr>
              <a:t/>
            </a:r>
            <a:br>
              <a:rPr lang="ru-RU" sz="2800" dirty="0">
                <a:solidFill>
                  <a:schemeClr val="accent1"/>
                </a:solidFill>
              </a:rPr>
            </a:b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20933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Улыбнуться –если улыбка несимметричная, уголок губ с одной стороны опущен  вниз- симптом инсульта;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Произнести простое предложение- при инсульте его произношение скорее всего будет нарушено;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Поднять обе руки – неодновременное и несимметричное поднятие рук может быть признаком инсульта;   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Вытянуть руки вперед ладонями вверх и закрыть глаза- если одна из рук начинает непроизвольно двигаться вбок или вниз – это признак инсульта.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Высунуть язык – если язык западает в сторону, принял неправильную форму-признак инсульта.</a:t>
            </a: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Если нарушен один из перечисленных пунктов –вероятность ишемического инсульта составляет 72%, если все – более 85%.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/>
                </a:solidFill>
              </a:rPr>
              <a:t>ПОМОЩЬ ПРИ ИНСУЛЬТЕ ДО ПРИЕЗДА СКОРОЙ ПОМОЩИ 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2"/>
            <a:ext cx="4824536" cy="289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5" b="-1"/>
          <a:stretch/>
        </p:blipFill>
        <p:spPr>
          <a:xfrm>
            <a:off x="323528" y="1091380"/>
            <a:ext cx="5040560" cy="3273723"/>
          </a:xfrm>
        </p:spPr>
      </p:pic>
    </p:spTree>
    <p:extLst>
      <p:ext uri="{BB962C8B-B14F-4D97-AF65-F5344CB8AC3E}">
        <p14:creationId xmlns:p14="http://schemas.microsoft.com/office/powerpoint/2010/main" val="10348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3744416" cy="432048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ЛЕЧЕНИЕ ИНСУЛЬТА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721" y="836712"/>
            <a:ext cx="8229600" cy="20162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Лечение инсульта регламентируется соответствующими клиническими рекомендациями и Порядком оказания медицинской помощи пациентам с острым нарушением мозгового кровообращения</a:t>
            </a:r>
            <a:r>
              <a:rPr lang="ru-RU" sz="1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В первые часы осуществляют </a:t>
            </a:r>
            <a:r>
              <a:rPr lang="ru-RU" sz="1400" dirty="0" err="1">
                <a:solidFill>
                  <a:schemeClr val="tx2"/>
                </a:solidFill>
              </a:rPr>
              <a:t>тромболитическую</a:t>
            </a:r>
            <a:r>
              <a:rPr lang="ru-RU" sz="1400" dirty="0">
                <a:solidFill>
                  <a:schemeClr val="tx2"/>
                </a:solidFill>
              </a:rPr>
              <a:t> терапию и в дальнейшем – профилактику </a:t>
            </a:r>
            <a:r>
              <a:rPr lang="ru-RU" sz="1400" dirty="0" err="1">
                <a:solidFill>
                  <a:schemeClr val="tx2"/>
                </a:solidFill>
              </a:rPr>
              <a:t>тромбообразования</a:t>
            </a:r>
            <a:r>
              <a:rPr lang="ru-RU" sz="1400" dirty="0">
                <a:solidFill>
                  <a:schemeClr val="tx2"/>
                </a:solidFill>
              </a:rPr>
              <a:t>. При геморрагическом инсульте может быть выполнена нейрохирургическая операция. </a:t>
            </a:r>
            <a:r>
              <a:rPr lang="ru-RU" sz="1400" dirty="0" smtClean="0">
                <a:solidFill>
                  <a:schemeClr val="tx2"/>
                </a:solidFill>
              </a:rPr>
              <a:t> Пациенту нормализуют </a:t>
            </a:r>
            <a:r>
              <a:rPr lang="ru-RU" sz="1400" dirty="0">
                <a:solidFill>
                  <a:schemeClr val="tx2"/>
                </a:solidFill>
              </a:rPr>
              <a:t>артериальное давление, водно-электролитный баланс, уровень глюкозы в периферической крови и моче, поддерживают основные жизненные функции организма и выполняют профилактику осложнений. Лекарственная терапия также направлена на улучшение пострадавших функций нервной </a:t>
            </a:r>
            <a:r>
              <a:rPr lang="ru-RU" sz="1400" dirty="0" smtClean="0">
                <a:solidFill>
                  <a:schemeClr val="tx2"/>
                </a:solidFill>
              </a:rPr>
              <a:t>системы.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884294"/>
            <a:ext cx="3796617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ВОССТАНОВЛЕНИЕ ПОСЛЕ ИНСУЛЬТА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632" y="3356992"/>
            <a:ext cx="7992888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Инсульт – заболевание, при котором огромнейшее значение имеют реабилитация и уход. Восстановление при инсульте начинают еще в реанимации, с момента стабилизации жизненно важных функций. С пациентом работает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мультидисциплинарная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реабилитационная команда, в которую входят врач-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реабилитолог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, физический терапевт или инструктор ЛФК, логопед, медсестра по массажу, врач-физиотерапевт и медсестра по физиотерапии, психолог,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эрготерапевт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, постовая и реабилитационная медсестры. Проводится диагностика по специальным шкалам, отражающим степень нарушения функций и ограничений активности пациента, влияние факторов внешней среды на реабилитационный потенциал.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Реабилитационный процесс продолжается в течение всего периода госпитализации. На втором этапе больных с серьезными нарушениями, не способных передвигаться самостоятельно, направляют в реабилитационные отделения или специализированные стационары. Тех, кто может ходить самостоятельно или с поддержкой, реабилитируют в амбулаторных центрах на базе поликлиник и санаториев.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Процесс реабилитации не должен прерываться, поэтому занятия необходимо продолжать и в домашних условиях. В современных условиях  в данном случае предполагаются занятия ЛФК, массаж, работа с психологом, логопедом и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эрготерапевтом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, использование телемедицинских технологий, организация посещения специалистов реабилитационного профиля.</a:t>
            </a:r>
          </a:p>
        </p:txBody>
      </p:sp>
    </p:spTree>
    <p:extLst>
      <p:ext uri="{BB962C8B-B14F-4D97-AF65-F5344CB8AC3E}">
        <p14:creationId xmlns:p14="http://schemas.microsoft.com/office/powerpoint/2010/main" val="4059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1436</Words>
  <Application>Microsoft Office PowerPoint</Application>
  <PresentationFormat>Экран (4:3)</PresentationFormat>
  <Paragraphs>99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ВСЕМИРНЫЙ ДЕНЬ БОРЬБЫ С ИНСУЛЬТОМ  29 ОКТЯБРЯ</vt:lpstr>
      <vt:lpstr>ИСТОРИЯ И ПРИЧИНЫ ПОЯВЛЕНИЯ ДНЯ БОРЬБЫ С ИНСУЛЬТОМ</vt:lpstr>
      <vt:lpstr>ВИДЫ ИНСУЛЬТА</vt:lpstr>
      <vt:lpstr>         ФАКТОРЫ РИСКА И ПРИЧИНЫ ЗАБОЛЕВАНИЯ</vt:lpstr>
      <vt:lpstr>СИМПТОМЫ ИНСУЛЬТА</vt:lpstr>
      <vt:lpstr>Презентация PowerPoint</vt:lpstr>
      <vt:lpstr> Признаки инсульта Попросите больного, если это возможно, выполнить следующие действия: </vt:lpstr>
      <vt:lpstr>ПОМОЩЬ ПРИ ИНСУЛЬТЕ ДО ПРИЕЗДА СКОРОЙ ПОМОЩИ </vt:lpstr>
      <vt:lpstr>ЛЕЧЕНИЕ ИНСУЛЬТА</vt:lpstr>
      <vt:lpstr> ПЕРВИЧНАЯ ПРОФИЛАКТИКА ИНСУЛЬТА  Эффективность мер профилактики чрезвычайно высока: коррекция факторов риска инсульта позволяет снизить вероятность заболевания на 90%. </vt:lpstr>
      <vt:lpstr>АРТЕРИАЛЬНОЕ ДАВЛЕНИЕ - ЭТО ВАЖНО!</vt:lpstr>
      <vt:lpstr>СПИСОК РЕКОМЕНДУЕМОЙ 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ДЕНЬ БОРЬБЫ С ИНСУЛЬТОМ  29 ОКТЯБРЯ</dc:title>
  <dc:creator>Komplektovanie</dc:creator>
  <cp:lastModifiedBy>Komplektovanie</cp:lastModifiedBy>
  <cp:revision>56</cp:revision>
  <dcterms:created xsi:type="dcterms:W3CDTF">2023-10-09T06:35:50Z</dcterms:created>
  <dcterms:modified xsi:type="dcterms:W3CDTF">2023-10-30T08:16:41Z</dcterms:modified>
</cp:coreProperties>
</file>