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9" r:id="rId3"/>
    <p:sldId id="258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EBFD9-8BA0-4043-A678-CD8C6595177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B6042-BF81-4F52-8F18-04530E2DA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752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B6042-BF81-4F52-8F18-04530E2DA9B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79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1A10-2F98-49D6-A116-6794FCA384EA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B21D-36F8-48DE-8DD0-5C577DCC325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1A10-2F98-49D6-A116-6794FCA384EA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B21D-36F8-48DE-8DD0-5C577DCC3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1A10-2F98-49D6-A116-6794FCA384EA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B21D-36F8-48DE-8DD0-5C577DCC3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1A10-2F98-49D6-A116-6794FCA384EA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B21D-36F8-48DE-8DD0-5C577DCC3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1A10-2F98-49D6-A116-6794FCA384EA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1A2B21D-36F8-48DE-8DD0-5C577DCC325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1A10-2F98-49D6-A116-6794FCA384EA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B21D-36F8-48DE-8DD0-5C577DCC3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1A10-2F98-49D6-A116-6794FCA384EA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B21D-36F8-48DE-8DD0-5C577DCC3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1A10-2F98-49D6-A116-6794FCA384EA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B21D-36F8-48DE-8DD0-5C577DCC3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1A10-2F98-49D6-A116-6794FCA384EA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B21D-36F8-48DE-8DD0-5C577DCC3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1A10-2F98-49D6-A116-6794FCA384EA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B21D-36F8-48DE-8DD0-5C577DCC3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1A10-2F98-49D6-A116-6794FCA384EA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B21D-36F8-48DE-8DD0-5C577DCC32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3F21A10-2F98-49D6-A116-6794FCA384EA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A2B21D-36F8-48DE-8DD0-5C577DCC325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plektovanie\Desktop\Новая папка\ис-во и врачи\врачи  на картинах художников\таисия коротко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869160"/>
            <a:ext cx="9144000" cy="1592066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tabLst>
                <a:tab pos="4219575" algn="l"/>
              </a:tabLst>
            </a:pPr>
            <a:r>
              <a:rPr lang="ru-RU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мая</a:t>
            </a:r>
            <a:br>
              <a:rPr lang="ru-RU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акушерки в России</a:t>
            </a:r>
            <a:endParaRPr lang="ru-RU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16632"/>
            <a:ext cx="4824536" cy="1152128"/>
          </a:xfrm>
        </p:spPr>
        <p:txBody>
          <a:bodyPr>
            <a:normAutofit fontScale="77500" lnSpcReduction="20000"/>
          </a:bodyPr>
          <a:lstStyle/>
          <a:p>
            <a:r>
              <a:rPr lang="ru-RU" sz="1500" dirty="0" smtClean="0"/>
              <a:t>ДЕПАРТАМЕНТ ЗДРАВООХРАНЕНИЯ ОРЛОВСКОЙ ОБЛАСТИ</a:t>
            </a:r>
            <a:br>
              <a:rPr lang="ru-RU" sz="1500" dirty="0" smtClean="0"/>
            </a:br>
            <a:r>
              <a:rPr lang="ru-RU" sz="1500" dirty="0" smtClean="0"/>
              <a:t>БЮДЖЕТНОЕ УЧРЕЖДЕНИЕ ОРЛОВСКОЙ ОБЛАСТИ </a:t>
            </a:r>
            <a:br>
              <a:rPr lang="ru-RU" sz="1500" dirty="0" smtClean="0"/>
            </a:br>
            <a:r>
              <a:rPr lang="ru-RU" sz="1500" dirty="0" smtClean="0"/>
              <a:t>«ОРЛОВСКАЯ НАУЧНАЯ МЕДИЦИНСКАЯ БИБЛИОТЕКА»</a:t>
            </a:r>
            <a:br>
              <a:rPr lang="ru-RU" sz="1500" dirty="0" smtClean="0"/>
            </a:br>
            <a:r>
              <a:rPr lang="ru-RU" sz="1500" dirty="0" smtClean="0"/>
              <a:t>Централизованная библиотечная система</a:t>
            </a:r>
            <a:br>
              <a:rPr lang="ru-RU" sz="1500" dirty="0" smtClean="0"/>
            </a:br>
            <a:r>
              <a:rPr lang="ru-RU" sz="1500" dirty="0" smtClean="0"/>
              <a:t>Россия, 302027, г. Орел, ул. Приборостроительная, д. 42, тел./факс (4862) 41-01-33; 41-01-34; 41-00-04</a:t>
            </a:r>
            <a:r>
              <a:rPr lang="ru-RU" sz="900" dirty="0" smtClean="0"/>
              <a:t/>
            </a:r>
            <a:br>
              <a:rPr lang="ru-RU" sz="900" dirty="0" smtClean="0"/>
            </a:br>
            <a:endParaRPr lang="ru-RU" sz="900" dirty="0" smtClean="0"/>
          </a:p>
          <a:p>
            <a:endParaRPr lang="ru-RU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67413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6461226"/>
            <a:ext cx="3311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5"/>
                </a:solidFill>
              </a:rPr>
              <a:t>Автор картины: Таисия Короткова, 2008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9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048672"/>
          </a:xfrm>
        </p:spPr>
        <p:txBody>
          <a:bodyPr>
            <a:normAutofit/>
          </a:bodyPr>
          <a:lstStyle/>
          <a:p>
            <a:endParaRPr lang="ru-RU" sz="1800" i="1" dirty="0" smtClean="0"/>
          </a:p>
          <a:p>
            <a:r>
              <a:rPr lang="ru-RU" sz="1800" i="1" dirty="0" smtClean="0"/>
              <a:t>5 мая в мире и в нашей стране отмечается День акушерки.</a:t>
            </a:r>
          </a:p>
          <a:p>
            <a:r>
              <a:rPr lang="ru-RU" sz="1800" i="1" dirty="0" smtClean="0"/>
              <a:t>Этот день напоминает о важности профессии акушерки в современном </a:t>
            </a:r>
            <a:r>
              <a:rPr lang="ru-RU" sz="1800" i="1" dirty="0" smtClean="0"/>
              <a:t>обществе, </a:t>
            </a:r>
            <a:r>
              <a:rPr lang="ru-RU" sz="1800" i="1" dirty="0" smtClean="0"/>
              <a:t>о необходимости повышения ее статуса и защиты прав. Этот праздник неразрывно связан и с улучшением условий охраны материнства и детства, что должно служить снижению смертности при родах и сбережению здоровья роженицы и ребенка.</a:t>
            </a:r>
            <a:endParaRPr lang="ru-RU" sz="1800" i="1" dirty="0"/>
          </a:p>
          <a:p>
            <a:r>
              <a:rPr lang="ru-RU" sz="1800" i="1" dirty="0">
                <a:solidFill>
                  <a:schemeClr val="tx2">
                    <a:lumMod val="10000"/>
                  </a:schemeClr>
                </a:solidFill>
              </a:rPr>
              <a:t>Развитие акушерской науки и практики  в конце прошлого века и начале настоящего претерпело значительные изменения. </a:t>
            </a:r>
            <a:r>
              <a:rPr lang="ru-RU" sz="1800" i="1" dirty="0" smtClean="0">
                <a:solidFill>
                  <a:schemeClr val="tx2">
                    <a:lumMod val="10000"/>
                  </a:schemeClr>
                </a:solidFill>
              </a:rPr>
              <a:t>Современная ситуация в обществе заставляет развивать высокотехнологическое, современное перинатальное акушерство. Наряду с новыми технологиями, связанными с объективизацией состояния плода и беременной, получило широкое применение </a:t>
            </a:r>
            <a:r>
              <a:rPr lang="ru-RU" sz="1800" i="1" dirty="0" err="1" smtClean="0">
                <a:solidFill>
                  <a:schemeClr val="tx2">
                    <a:lumMod val="10000"/>
                  </a:schemeClr>
                </a:solidFill>
              </a:rPr>
              <a:t>родоразрешения</a:t>
            </a:r>
            <a:r>
              <a:rPr lang="ru-RU" sz="1800" i="1" dirty="0" smtClean="0">
                <a:solidFill>
                  <a:schemeClr val="tx2">
                    <a:lumMod val="10000"/>
                  </a:schemeClr>
                </a:solidFill>
              </a:rPr>
              <a:t> путем кесарева сечения. Если </a:t>
            </a:r>
            <a:r>
              <a:rPr lang="ru-RU" sz="1800" i="1" dirty="0">
                <a:solidFill>
                  <a:schemeClr val="tx2">
                    <a:lumMod val="10000"/>
                  </a:schemeClr>
                </a:solidFill>
              </a:rPr>
              <a:t>ранее врачи больше следовали за естественными процессами, то в настоящее время берутся ими управлять. В связи со снижением </a:t>
            </a:r>
            <a:r>
              <a:rPr lang="ru-RU" sz="1800" i="1" dirty="0" smtClean="0">
                <a:solidFill>
                  <a:schemeClr val="tx2">
                    <a:lumMod val="10000"/>
                  </a:schemeClr>
                </a:solidFill>
              </a:rPr>
              <a:t>рождаемости, жизнь  </a:t>
            </a:r>
            <a:r>
              <a:rPr lang="ru-RU" sz="1800" i="1" dirty="0">
                <a:solidFill>
                  <a:schemeClr val="tx2">
                    <a:lumMod val="10000"/>
                  </a:schemeClr>
                </a:solidFill>
              </a:rPr>
              <a:t>каждого ребенка приобретает  особую </a:t>
            </a:r>
            <a:r>
              <a:rPr lang="ru-RU" sz="1800" i="1" dirty="0" smtClean="0">
                <a:solidFill>
                  <a:schemeClr val="tx2">
                    <a:lumMod val="10000"/>
                  </a:schemeClr>
                </a:solidFill>
              </a:rPr>
              <a:t>ценность, </a:t>
            </a:r>
            <a:r>
              <a:rPr lang="ru-RU" sz="1800" i="1" dirty="0">
                <a:solidFill>
                  <a:schemeClr val="tx2">
                    <a:lumMod val="10000"/>
                  </a:schemeClr>
                </a:solidFill>
              </a:rPr>
              <a:t>и очень важной задачей становится обеспечить появление на свет здоровых </a:t>
            </a:r>
            <a:r>
              <a:rPr lang="ru-RU" sz="1800" i="1" dirty="0" smtClean="0">
                <a:solidFill>
                  <a:schemeClr val="tx2">
                    <a:lumMod val="10000"/>
                  </a:schemeClr>
                </a:solidFill>
              </a:rPr>
              <a:t>детей, даже ,порой ,не взирая на серьезные заболевания матери.</a:t>
            </a:r>
            <a:endParaRPr lang="ru-RU" sz="1800" i="1" dirty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1600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3008313" cy="144016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Руководство для акушерок фельдшерско-акушерского пункта/под ред.В.Е.Радзинского.-Москва: ГЭОТАР-Медиа, 2021.-496с.:ил.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2204864"/>
            <a:ext cx="3008313" cy="3921299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Издание предназначено акушеркам и заведующим ФАП и врачебных амбулаторий; главным врачам центральных районных больниц и их заместителям по материнству и детству; главным специалистам района по акушерству и гинекологии и по педиатрии; руководителям и главным акушерам – гинекологам региональных органов управления здравоохранением; врачам общей практики; преподавателям медицинских колледжей по специальности «Акушерство и гинекология».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5" t="2642" r="5242" b="3863"/>
          <a:stretch/>
        </p:blipFill>
        <p:spPr>
          <a:xfrm>
            <a:off x="4427984" y="476672"/>
            <a:ext cx="3744416" cy="5539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94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3394720" cy="1224136"/>
          </a:xfrm>
        </p:spPr>
        <p:txBody>
          <a:bodyPr>
            <a:noAutofit/>
          </a:bodyPr>
          <a:lstStyle/>
          <a:p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Решетько,О.В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. Здоровье женщины во время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беременности.Клиническая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фармакология/ О.В.Решетько,К.А.Луцевич.-Москва: ГЭОТАР-Медиа, 2022.-200с. 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11560" y="2060848"/>
            <a:ext cx="3008313" cy="4065315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Настоящее издание посвящено практическим аспектам клинической фармакологии, обеспечивающей принципы рационального использования лекарственных препаратов во время беременности. 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Инструментарий клинической фармакологии может быть эффективно использован в условиях недостаточной информации о фетальной безопасности лекарственных препаратов, когда лечащему врачу необходимо принимать решение о модификации фармакотерапии или назначении альтернативного лечения беременной.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" t="2222" r="4880" b="3707"/>
          <a:stretch/>
        </p:blipFill>
        <p:spPr>
          <a:xfrm>
            <a:off x="4237703" y="403123"/>
            <a:ext cx="3873910" cy="550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997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149</TotalTime>
  <Words>321</Words>
  <Application>Microsoft Office PowerPoint</Application>
  <PresentationFormat>Экран (4:3)</PresentationFormat>
  <Paragraphs>13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5 мая День акушерки в России</vt:lpstr>
      <vt:lpstr>Презентация PowerPoint</vt:lpstr>
      <vt:lpstr>Руководство для акушерок фельдшерско-акушерского пункта/под ред.В.Е.Радзинского.-Москва: ГЭОТАР-Медиа, 2021.-496с.:ил.</vt:lpstr>
      <vt:lpstr>Решетько,О.В. Здоровье женщины во время беременности.Клиническая фармакология/ О.В.Решетько,К.А.Луцевич.-Москва: ГЭОТАР-Медиа, 2022.-200с.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апреля День неонатолога в России</dc:title>
  <dc:creator>Komplektovanie</dc:creator>
  <cp:lastModifiedBy>Komplektovanie</cp:lastModifiedBy>
  <cp:revision>21</cp:revision>
  <dcterms:created xsi:type="dcterms:W3CDTF">2023-03-17T11:01:42Z</dcterms:created>
  <dcterms:modified xsi:type="dcterms:W3CDTF">2023-05-04T06:39:59Z</dcterms:modified>
</cp:coreProperties>
</file>